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7" r:id="rId4"/>
    <p:sldId id="268" r:id="rId5"/>
    <p:sldId id="263" r:id="rId6"/>
    <p:sldId id="270" r:id="rId7"/>
    <p:sldId id="271" r:id="rId8"/>
    <p:sldId id="264" r:id="rId9"/>
    <p:sldId id="272" r:id="rId10"/>
    <p:sldId id="269" r:id="rId11"/>
    <p:sldId id="267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8" r:id="rId22"/>
    <p:sldId id="284" r:id="rId23"/>
    <p:sldId id="286" r:id="rId24"/>
    <p:sldId id="285" r:id="rId25"/>
    <p:sldId id="287" r:id="rId26"/>
    <p:sldId id="30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3" r:id="rId39"/>
    <p:sldId id="307" r:id="rId40"/>
    <p:sldId id="308" r:id="rId41"/>
    <p:sldId id="304" r:id="rId42"/>
    <p:sldId id="311" r:id="rId43"/>
    <p:sldId id="312" r:id="rId44"/>
    <p:sldId id="310" r:id="rId45"/>
    <p:sldId id="309" r:id="rId46"/>
    <p:sldId id="313" r:id="rId47"/>
    <p:sldId id="314" r:id="rId48"/>
    <p:sldId id="315" r:id="rId49"/>
    <p:sldId id="316" r:id="rId50"/>
    <p:sldId id="26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ggie\Desktop\Biology%20491\DIETTERLE2017-INITIALDATAANALYS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urtisD\Documents\Cucumbers\Data\Removal%20Plot\Removal%20Plot%20Transects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'Repeated Measures'!$A$19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'Repeated Measures'!$B$20:$F$20</c:f>
                <c:numCache>
                  <c:formatCode>General</c:formatCode>
                  <c:ptCount val="5"/>
                  <c:pt idx="0">
                    <c:v>5.05</c:v>
                  </c:pt>
                  <c:pt idx="1">
                    <c:v>3.72</c:v>
                  </c:pt>
                  <c:pt idx="2">
                    <c:v>4.3199999999999976</c:v>
                  </c:pt>
                  <c:pt idx="3">
                    <c:v>1.0900000000000001</c:v>
                  </c:pt>
                  <c:pt idx="4">
                    <c:v>1.05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'Repeated Measures'!$B$18:$F$18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</c:numCache>
            </c:numRef>
          </c:cat>
          <c:val>
            <c:numRef>
              <c:f>'Repeated Measures'!$B$19:$F$19</c:f>
              <c:numCache>
                <c:formatCode>0.00</c:formatCode>
                <c:ptCount val="5"/>
                <c:pt idx="0">
                  <c:v>6.29</c:v>
                </c:pt>
                <c:pt idx="1">
                  <c:v>7.37</c:v>
                </c:pt>
                <c:pt idx="2">
                  <c:v>7.53</c:v>
                </c:pt>
                <c:pt idx="3">
                  <c:v>1.29</c:v>
                </c:pt>
                <c:pt idx="4">
                  <c:v>1.05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E-404F-AC36-089574180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53984"/>
        <c:axId val="82531456"/>
      </c:barChart>
      <c:catAx>
        <c:axId val="70953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Total Depuration Days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82531456"/>
        <c:crosses val="autoZero"/>
        <c:auto val="1"/>
        <c:lblAlgn val="ctr"/>
        <c:lblOffset val="100"/>
        <c:noMultiLvlLbl val="0"/>
      </c:catAx>
      <c:valAx>
        <c:axId val="82531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Concentration Microplastics </a:t>
                </a:r>
              </a:p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(particles/gram)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7095398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91769547325103"/>
          <c:y val="9.3067220764071146E-2"/>
          <c:w val="0.71461845047146877"/>
          <c:h val="0.73722004055303436"/>
        </c:manualLayout>
      </c:layout>
      <c:lineChart>
        <c:grouping val="standard"/>
        <c:varyColors val="0"/>
        <c:ser>
          <c:idx val="0"/>
          <c:order val="0"/>
          <c:tx>
            <c:strRef>
              <c:f>'% Survivorship'!$L$4</c:f>
              <c:strCache>
                <c:ptCount val="1"/>
                <c:pt idx="0">
                  <c:v>GK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pPr>
              <a:solidFill>
                <a:schemeClr val="tx1"/>
              </a:solidFill>
              <a:ln w="28575"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'% Survivorship'!$M$18:$X$18</c:f>
                <c:numCache>
                  <c:formatCode>General</c:formatCode>
                  <c:ptCount val="12"/>
                  <c:pt idx="0">
                    <c:v>5.9612584829659761E-2</c:v>
                  </c:pt>
                  <c:pt idx="1">
                    <c:v>5.9612584829659761E-2</c:v>
                  </c:pt>
                  <c:pt idx="2">
                    <c:v>5.9612584829659761E-2</c:v>
                  </c:pt>
                  <c:pt idx="3">
                    <c:v>5.9612584829659761E-2</c:v>
                  </c:pt>
                  <c:pt idx="4">
                    <c:v>5.9612584829659761E-2</c:v>
                  </c:pt>
                  <c:pt idx="5">
                    <c:v>5.9612584829659761E-2</c:v>
                  </c:pt>
                  <c:pt idx="6">
                    <c:v>5.9612584829659761E-2</c:v>
                  </c:pt>
                  <c:pt idx="7">
                    <c:v>5.9612584829659761E-2</c:v>
                  </c:pt>
                  <c:pt idx="8">
                    <c:v>6.9791032295936695E-2</c:v>
                  </c:pt>
                  <c:pt idx="9">
                    <c:v>0.14000703527131275</c:v>
                  </c:pt>
                  <c:pt idx="10">
                    <c:v>0.14000703527131275</c:v>
                  </c:pt>
                  <c:pt idx="11">
                    <c:v>0.23056697451242655</c:v>
                  </c:pt>
                </c:numCache>
              </c:numRef>
            </c:plus>
            <c:minus>
              <c:numRef>
                <c:f>'% Survivorship'!$M$18:$X$18</c:f>
                <c:numCache>
                  <c:formatCode>General</c:formatCode>
                  <c:ptCount val="12"/>
                  <c:pt idx="0">
                    <c:v>5.9612584829659761E-2</c:v>
                  </c:pt>
                  <c:pt idx="1">
                    <c:v>5.9612584829659761E-2</c:v>
                  </c:pt>
                  <c:pt idx="2">
                    <c:v>5.9612584829659761E-2</c:v>
                  </c:pt>
                  <c:pt idx="3">
                    <c:v>5.9612584829659761E-2</c:v>
                  </c:pt>
                  <c:pt idx="4">
                    <c:v>5.9612584829659761E-2</c:v>
                  </c:pt>
                  <c:pt idx="5">
                    <c:v>5.9612584829659761E-2</c:v>
                  </c:pt>
                  <c:pt idx="6">
                    <c:v>5.9612584829659761E-2</c:v>
                  </c:pt>
                  <c:pt idx="7">
                    <c:v>5.9612584829659761E-2</c:v>
                  </c:pt>
                  <c:pt idx="8">
                    <c:v>6.9791032295936695E-2</c:v>
                  </c:pt>
                  <c:pt idx="9">
                    <c:v>0.14000703527131275</c:v>
                  </c:pt>
                  <c:pt idx="10">
                    <c:v>0.14000703527131275</c:v>
                  </c:pt>
                  <c:pt idx="11">
                    <c:v>0.23056697451242655</c:v>
                  </c:pt>
                </c:numCache>
              </c:numRef>
            </c:minus>
          </c:errBars>
          <c:cat>
            <c:numRef>
              <c:f>'% Survivorship'!$M$3:$X$3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'% Survivorship'!$M$4:$X$4</c:f>
              <c:numCache>
                <c:formatCode>General</c:formatCode>
                <c:ptCount val="12"/>
                <c:pt idx="0">
                  <c:v>99.702380952380949</c:v>
                </c:pt>
                <c:pt idx="1">
                  <c:v>99.702380952380949</c:v>
                </c:pt>
                <c:pt idx="2">
                  <c:v>99.702380952380949</c:v>
                </c:pt>
                <c:pt idx="3">
                  <c:v>99.702380952380949</c:v>
                </c:pt>
                <c:pt idx="4">
                  <c:v>99.702380952380949</c:v>
                </c:pt>
                <c:pt idx="5">
                  <c:v>99.702380952380949</c:v>
                </c:pt>
                <c:pt idx="6">
                  <c:v>99.702380952380949</c:v>
                </c:pt>
                <c:pt idx="7">
                  <c:v>99.702380952380949</c:v>
                </c:pt>
                <c:pt idx="8">
                  <c:v>99.397502903600468</c:v>
                </c:pt>
                <c:pt idx="9">
                  <c:v>98.795005807200923</c:v>
                </c:pt>
                <c:pt idx="10">
                  <c:v>98.795005807200923</c:v>
                </c:pt>
                <c:pt idx="11">
                  <c:v>98.199767711962835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 Survivorship'!$L$5</c:f>
              <c:strCache>
                <c:ptCount val="1"/>
                <c:pt idx="0">
                  <c:v>GP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'% Survivorship'!$M$19:$X$19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6.3391521760694194E-2</c:v>
                  </c:pt>
                  <c:pt idx="2">
                    <c:v>0.12177271830440689</c:v>
                  </c:pt>
                  <c:pt idx="3">
                    <c:v>0.12177271830440689</c:v>
                  </c:pt>
                  <c:pt idx="4">
                    <c:v>0.18015824844371131</c:v>
                  </c:pt>
                  <c:pt idx="5">
                    <c:v>0.16119448461059618</c:v>
                  </c:pt>
                  <c:pt idx="6">
                    <c:v>0.16119448461059618</c:v>
                  </c:pt>
                  <c:pt idx="7">
                    <c:v>0.16119448461059618</c:v>
                  </c:pt>
                  <c:pt idx="8">
                    <c:v>0.22224536229356276</c:v>
                  </c:pt>
                  <c:pt idx="9">
                    <c:v>0.20952281080414631</c:v>
                  </c:pt>
                  <c:pt idx="10">
                    <c:v>0.24799996908669991</c:v>
                  </c:pt>
                  <c:pt idx="11">
                    <c:v>0.38856287007171864</c:v>
                  </c:pt>
                </c:numCache>
              </c:numRef>
            </c:plus>
            <c:minus>
              <c:numRef>
                <c:f>'% Survivorship'!$M$19:$X$19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6.3391521760694194E-2</c:v>
                  </c:pt>
                  <c:pt idx="2">
                    <c:v>0.12177271830440689</c:v>
                  </c:pt>
                  <c:pt idx="3">
                    <c:v>0.12177271830440689</c:v>
                  </c:pt>
                  <c:pt idx="4">
                    <c:v>0.18015824844371131</c:v>
                  </c:pt>
                  <c:pt idx="5">
                    <c:v>0.16119448461059618</c:v>
                  </c:pt>
                  <c:pt idx="6">
                    <c:v>0.16119448461059618</c:v>
                  </c:pt>
                  <c:pt idx="7">
                    <c:v>0.16119448461059618</c:v>
                  </c:pt>
                  <c:pt idx="8">
                    <c:v>0.22224536229356276</c:v>
                  </c:pt>
                  <c:pt idx="9">
                    <c:v>0.20952281080414631</c:v>
                  </c:pt>
                  <c:pt idx="10">
                    <c:v>0.24799996908669991</c:v>
                  </c:pt>
                  <c:pt idx="11">
                    <c:v>0.38856287007171864</c:v>
                  </c:pt>
                </c:numCache>
              </c:numRef>
            </c:minus>
          </c:errBars>
          <c:cat>
            <c:numRef>
              <c:f>'% Survivorship'!$M$3:$X$3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'% Survivorship'!$M$5:$X$5</c:f>
              <c:numCache>
                <c:formatCode>General</c:formatCode>
                <c:ptCount val="12"/>
                <c:pt idx="0">
                  <c:v>100</c:v>
                </c:pt>
                <c:pt idx="1">
                  <c:v>99.683544303797476</c:v>
                </c:pt>
                <c:pt idx="2">
                  <c:v>99.050632911392398</c:v>
                </c:pt>
                <c:pt idx="3">
                  <c:v>99.050632911392398</c:v>
                </c:pt>
                <c:pt idx="4">
                  <c:v>98.734177215189874</c:v>
                </c:pt>
                <c:pt idx="5">
                  <c:v>98.440059568131048</c:v>
                </c:pt>
                <c:pt idx="6">
                  <c:v>98.440059568131048</c:v>
                </c:pt>
                <c:pt idx="7">
                  <c:v>98.440059568131048</c:v>
                </c:pt>
                <c:pt idx="8">
                  <c:v>98.123603871928523</c:v>
                </c:pt>
                <c:pt idx="9">
                  <c:v>97.513030528667159</c:v>
                </c:pt>
                <c:pt idx="10">
                  <c:v>96.880119136262095</c:v>
                </c:pt>
                <c:pt idx="11">
                  <c:v>95.930752047654508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 Survivorship'!$L$6</c:f>
              <c:strCache>
                <c:ptCount val="1"/>
                <c:pt idx="0">
                  <c:v>RK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'% Survivorship'!$M$20:$X$20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0.30127951034579914</c:v>
                  </c:pt>
                  <c:pt idx="2">
                    <c:v>0.36910969452019865</c:v>
                  </c:pt>
                  <c:pt idx="3">
                    <c:v>0.49492186163124219</c:v>
                  </c:pt>
                  <c:pt idx="4">
                    <c:v>0.49492186163124219</c:v>
                  </c:pt>
                  <c:pt idx="5">
                    <c:v>0.49492186163124219</c:v>
                  </c:pt>
                  <c:pt idx="6">
                    <c:v>0.55771087825103927</c:v>
                  </c:pt>
                  <c:pt idx="7">
                    <c:v>0.55771087825103927</c:v>
                  </c:pt>
                  <c:pt idx="8">
                    <c:v>0.55771087825103927</c:v>
                  </c:pt>
                  <c:pt idx="9">
                    <c:v>0.55771087825103927</c:v>
                  </c:pt>
                  <c:pt idx="10">
                    <c:v>0.55771087825103927</c:v>
                  </c:pt>
                  <c:pt idx="11">
                    <c:v>0.55771087825103927</c:v>
                  </c:pt>
                </c:numCache>
              </c:numRef>
            </c:plus>
            <c:minus>
              <c:numRef>
                <c:f>'% Survivorship'!$M$20:$X$20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0.30127951034579914</c:v>
                  </c:pt>
                  <c:pt idx="2">
                    <c:v>0.36910969452019865</c:v>
                  </c:pt>
                  <c:pt idx="3">
                    <c:v>0.49492186163124219</c:v>
                  </c:pt>
                  <c:pt idx="4">
                    <c:v>0.49492186163124219</c:v>
                  </c:pt>
                  <c:pt idx="5">
                    <c:v>0.49492186163124219</c:v>
                  </c:pt>
                  <c:pt idx="6">
                    <c:v>0.55771087825103927</c:v>
                  </c:pt>
                  <c:pt idx="7">
                    <c:v>0.55771087825103927</c:v>
                  </c:pt>
                  <c:pt idx="8">
                    <c:v>0.55771087825103927</c:v>
                  </c:pt>
                  <c:pt idx="9">
                    <c:v>0.55771087825103927</c:v>
                  </c:pt>
                  <c:pt idx="10">
                    <c:v>0.55771087825103927</c:v>
                  </c:pt>
                  <c:pt idx="11">
                    <c:v>0.55771087825103927</c:v>
                  </c:pt>
                </c:numCache>
              </c:numRef>
            </c:minus>
          </c:errBars>
          <c:cat>
            <c:numRef>
              <c:f>'% Survivorship'!$M$3:$X$3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'% Survivorship'!$M$6:$X$6</c:f>
              <c:numCache>
                <c:formatCode>General</c:formatCode>
                <c:ptCount val="12"/>
                <c:pt idx="0">
                  <c:v>100</c:v>
                </c:pt>
                <c:pt idx="1">
                  <c:v>95.863768115942023</c:v>
                </c:pt>
                <c:pt idx="2">
                  <c:v>94.994202898550725</c:v>
                </c:pt>
                <c:pt idx="3">
                  <c:v>93.360869565217385</c:v>
                </c:pt>
                <c:pt idx="4">
                  <c:v>93.360869565217385</c:v>
                </c:pt>
                <c:pt idx="5">
                  <c:v>93.360869565217385</c:v>
                </c:pt>
                <c:pt idx="6">
                  <c:v>92.560869565217388</c:v>
                </c:pt>
                <c:pt idx="7">
                  <c:v>92.560869565217388</c:v>
                </c:pt>
                <c:pt idx="8">
                  <c:v>92.560869565217388</c:v>
                </c:pt>
                <c:pt idx="9">
                  <c:v>92.560869565217388</c:v>
                </c:pt>
                <c:pt idx="10">
                  <c:v>92.560869565217388</c:v>
                </c:pt>
                <c:pt idx="11">
                  <c:v>92.560869565217388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 Survivorship'!$L$7</c:f>
              <c:strCache>
                <c:ptCount val="1"/>
                <c:pt idx="0">
                  <c:v>RP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'% Survivorship'!$M$21:$X$21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0.19529164171612631</c:v>
                  </c:pt>
                  <c:pt idx="2">
                    <c:v>0.32452340507160443</c:v>
                  </c:pt>
                  <c:pt idx="3">
                    <c:v>0.7276078488862443</c:v>
                  </c:pt>
                  <c:pt idx="4">
                    <c:v>0.7276078488862443</c:v>
                  </c:pt>
                  <c:pt idx="5">
                    <c:v>0.7276078488862443</c:v>
                  </c:pt>
                  <c:pt idx="6">
                    <c:v>0.67815526181798813</c:v>
                  </c:pt>
                  <c:pt idx="7">
                    <c:v>0.67815526181798813</c:v>
                  </c:pt>
                  <c:pt idx="8">
                    <c:v>0.61441166259243507</c:v>
                  </c:pt>
                  <c:pt idx="9">
                    <c:v>0.61441166259243507</c:v>
                  </c:pt>
                  <c:pt idx="10">
                    <c:v>0.61441166259243507</c:v>
                  </c:pt>
                  <c:pt idx="11">
                    <c:v>0.61441166259243507</c:v>
                  </c:pt>
                </c:numCache>
              </c:numRef>
            </c:plus>
            <c:minus>
              <c:numRef>
                <c:f>'% Survivorship'!$M$21:$X$21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0.19529164171612631</c:v>
                  </c:pt>
                  <c:pt idx="2">
                    <c:v>0.32452340507160443</c:v>
                  </c:pt>
                  <c:pt idx="3">
                    <c:v>0.7276078488862443</c:v>
                  </c:pt>
                  <c:pt idx="4">
                    <c:v>0.7276078488862443</c:v>
                  </c:pt>
                  <c:pt idx="5">
                    <c:v>0.7276078488862443</c:v>
                  </c:pt>
                  <c:pt idx="6">
                    <c:v>0.67815526181798813</c:v>
                  </c:pt>
                  <c:pt idx="7">
                    <c:v>0.67815526181798813</c:v>
                  </c:pt>
                  <c:pt idx="8">
                    <c:v>0.61441166259243507</c:v>
                  </c:pt>
                  <c:pt idx="9">
                    <c:v>0.61441166259243507</c:v>
                  </c:pt>
                  <c:pt idx="10">
                    <c:v>0.61441166259243507</c:v>
                  </c:pt>
                  <c:pt idx="11">
                    <c:v>0.61441166259243507</c:v>
                  </c:pt>
                </c:numCache>
              </c:numRef>
            </c:minus>
          </c:errBars>
          <c:cat>
            <c:numRef>
              <c:f>'% Survivorship'!$M$3:$X$3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'% Survivorship'!$M$7:$X$7</c:f>
              <c:numCache>
                <c:formatCode>General</c:formatCode>
                <c:ptCount val="12"/>
                <c:pt idx="0">
                  <c:v>100</c:v>
                </c:pt>
                <c:pt idx="1">
                  <c:v>99.130434782608702</c:v>
                </c:pt>
                <c:pt idx="2">
                  <c:v>97.751124437781115</c:v>
                </c:pt>
                <c:pt idx="3">
                  <c:v>94.848825587206392</c:v>
                </c:pt>
                <c:pt idx="4">
                  <c:v>94.848825587206392</c:v>
                </c:pt>
                <c:pt idx="5">
                  <c:v>94.848825587206392</c:v>
                </c:pt>
                <c:pt idx="6">
                  <c:v>94.079594817975618</c:v>
                </c:pt>
                <c:pt idx="7">
                  <c:v>94.079594817975618</c:v>
                </c:pt>
                <c:pt idx="8">
                  <c:v>93.36530910368991</c:v>
                </c:pt>
                <c:pt idx="9">
                  <c:v>93.36530910368991</c:v>
                </c:pt>
                <c:pt idx="10">
                  <c:v>93.36530910368991</c:v>
                </c:pt>
                <c:pt idx="11">
                  <c:v>93.36530910368991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18496"/>
        <c:axId val="61020416"/>
      </c:lineChart>
      <c:catAx>
        <c:axId val="6101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Week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020416"/>
        <c:crosses val="autoZero"/>
        <c:auto val="1"/>
        <c:lblAlgn val="ctr"/>
        <c:lblOffset val="100"/>
        <c:noMultiLvlLbl val="0"/>
      </c:catAx>
      <c:valAx>
        <c:axId val="61020416"/>
        <c:scaling>
          <c:orientation val="minMax"/>
          <c:max val="100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Survivorship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018496"/>
        <c:crosses val="autoZero"/>
        <c:crossBetween val="between"/>
        <c:majorUnit val="2"/>
        <c:minorUnit val="2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A) Green Urchins</a:t>
            </a:r>
          </a:p>
        </c:rich>
      </c:tx>
      <c:layout>
        <c:manualLayout>
          <c:xMode val="edge"/>
          <c:yMode val="edge"/>
          <c:x val="1.2798874824191312E-2"/>
          <c:y val="2.3651140096690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69317215713929"/>
          <c:y val="0.2153633277591899"/>
          <c:w val="0.77629123478766116"/>
          <c:h val="0.57197991887823429"/>
        </c:manualLayout>
      </c:layout>
      <c:barChart>
        <c:barDir val="col"/>
        <c:grouping val="clustered"/>
        <c:varyColors val="0"/>
        <c:ser>
          <c:idx val="0"/>
          <c:order val="0"/>
          <c:tx>
            <c:v>Kelp Diet</c:v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'[Urchin Database MODIFIED for Stats.xlsx]Variables'!$I$18:$I$22</c:f>
                <c:numCache>
                  <c:formatCode>General</c:formatCode>
                  <c:ptCount val="5"/>
                  <c:pt idx="0">
                    <c:v>0.82100844888165103</c:v>
                  </c:pt>
                  <c:pt idx="1">
                    <c:v>0.9658581970938025</c:v>
                  </c:pt>
                  <c:pt idx="2">
                    <c:v>1.1631216521050878</c:v>
                  </c:pt>
                  <c:pt idx="3">
                    <c:v>0.61242487950151414</c:v>
                  </c:pt>
                  <c:pt idx="4">
                    <c:v>0.51711780531270435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Stats.xlsx]Variables'!$H$4:$H$8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Stats.xlsx]Variables'!$I$4:$I$8</c:f>
              <c:numCache>
                <c:formatCode>General</c:formatCode>
                <c:ptCount val="5"/>
                <c:pt idx="0">
                  <c:v>13.208804096951408</c:v>
                </c:pt>
                <c:pt idx="1">
                  <c:v>12.403503864556285</c:v>
                </c:pt>
                <c:pt idx="2">
                  <c:v>15.296284057222348</c:v>
                </c:pt>
                <c:pt idx="3">
                  <c:v>6.2153331359583248</c:v>
                </c:pt>
                <c:pt idx="4">
                  <c:v>6.5369580235094755</c:v>
                </c:pt>
              </c:numCache>
            </c:numRef>
          </c:val>
        </c:ser>
        <c:ser>
          <c:idx val="1"/>
          <c:order val="1"/>
          <c:tx>
            <c:v>Prepared Diet</c:v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2.46913648825465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91364882546595E-2"/>
                  <c:y val="-1.69133154848284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109351361455197E-2"/>
                  <c:y val="-3.382663096965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746040563274194E-2"/>
                  <c:y val="5.63777182827613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746040563274194E-2"/>
                  <c:y val="5.63777182827613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plus"/>
            <c:errValType val="cust"/>
            <c:noEndCap val="0"/>
            <c:plus>
              <c:numRef>
                <c:f>'[Urchin Database MODIFIED for Stats.xlsx]Variables'!$J$18:$J$22</c:f>
                <c:numCache>
                  <c:formatCode>General</c:formatCode>
                  <c:ptCount val="5"/>
                  <c:pt idx="0">
                    <c:v>1.1038058033810454</c:v>
                  </c:pt>
                  <c:pt idx="1">
                    <c:v>1.1618068984707908</c:v>
                  </c:pt>
                  <c:pt idx="2">
                    <c:v>0.70212172971963416</c:v>
                  </c:pt>
                  <c:pt idx="3">
                    <c:v>0.88547463773841617</c:v>
                  </c:pt>
                  <c:pt idx="4">
                    <c:v>1.3755107196927108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'[Urchin Database MODIFIED for Stats.xlsx]Variables'!$J$4:$J$8</c:f>
              <c:numCache>
                <c:formatCode>General</c:formatCode>
                <c:ptCount val="5"/>
                <c:pt idx="0">
                  <c:v>15.554495534320107</c:v>
                </c:pt>
                <c:pt idx="1">
                  <c:v>14.556362939136768</c:v>
                </c:pt>
                <c:pt idx="2">
                  <c:v>14.58480313534667</c:v>
                </c:pt>
                <c:pt idx="3">
                  <c:v>12.053767565365627</c:v>
                </c:pt>
                <c:pt idx="4">
                  <c:v>15.941710828032264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87424"/>
        <c:axId val="81293696"/>
      </c:barChart>
      <c:catAx>
        <c:axId val="8128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293696"/>
        <c:crosses val="autoZero"/>
        <c:auto val="1"/>
        <c:lblAlgn val="ctr"/>
        <c:lblOffset val="100"/>
        <c:noMultiLvlLbl val="0"/>
      </c:catAx>
      <c:valAx>
        <c:axId val="81293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Roe Yield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2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19901962227492"/>
          <c:y val="4.3571097851742582E-2"/>
          <c:w val="0.33133534178653828"/>
          <c:h val="0.16824087757467496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/>
            </a:pPr>
            <a:r>
              <a:rPr lang="en-CA" dirty="0"/>
              <a:t>B) Red Urchins</a:t>
            </a:r>
          </a:p>
        </c:rich>
      </c:tx>
      <c:layout>
        <c:manualLayout>
          <c:xMode val="edge"/>
          <c:yMode val="edge"/>
          <c:x val="1.3158208165155862E-2"/>
          <c:y val="2.09973695421305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445409384547617"/>
          <c:y val="0.2280194265657621"/>
          <c:w val="0.75554601448703529"/>
          <c:h val="0.56930027150849161"/>
        </c:manualLayout>
      </c:layout>
      <c:barChart>
        <c:barDir val="col"/>
        <c:grouping val="clustered"/>
        <c:varyColors val="0"/>
        <c:ser>
          <c:idx val="0"/>
          <c:order val="0"/>
          <c:tx>
            <c:v>Kelp Diet</c:v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1.3097576948264571E-2"/>
                  <c:y val="-5.2936297210215456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17092337917484E-2"/>
                  <c:y val="-3.9702222907661559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36607727570352E-2"/>
                  <c:y val="-3.3085185756384632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35653419199583E-2"/>
                  <c:y val="-0.10292391382466277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97576948264571E-2"/>
                  <c:y val="-3.3085185756384632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plus"/>
            <c:errValType val="cust"/>
            <c:noEndCap val="0"/>
            <c:plus>
              <c:numRef>
                <c:f>'[Urchin Database MODIFIED for Stats.xlsx]Variables'!$K$18:$K$22</c:f>
                <c:numCache>
                  <c:formatCode>General</c:formatCode>
                  <c:ptCount val="5"/>
                  <c:pt idx="0">
                    <c:v>1.2729096855061954</c:v>
                  </c:pt>
                  <c:pt idx="1">
                    <c:v>0.88086085895551158</c:v>
                  </c:pt>
                  <c:pt idx="2">
                    <c:v>1.5065828432574602</c:v>
                  </c:pt>
                  <c:pt idx="3">
                    <c:v>0.83257906428594464</c:v>
                  </c:pt>
                  <c:pt idx="4">
                    <c:v>0.88907039242968222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Stats.xlsx]Variables'!$H$4:$H$8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Stats.xlsx]Variables'!$K$4:$K$8</c:f>
              <c:numCache>
                <c:formatCode>General</c:formatCode>
                <c:ptCount val="5"/>
                <c:pt idx="0">
                  <c:v>8.1335382305783632</c:v>
                </c:pt>
                <c:pt idx="1">
                  <c:v>8.8829672349233455</c:v>
                </c:pt>
                <c:pt idx="2">
                  <c:v>11.410696705893944</c:v>
                </c:pt>
                <c:pt idx="3">
                  <c:v>9.8630839005924464</c:v>
                </c:pt>
                <c:pt idx="4">
                  <c:v>10.018050050737163</c:v>
                </c:pt>
              </c:numCache>
            </c:numRef>
          </c:val>
        </c:ser>
        <c:ser>
          <c:idx val="1"/>
          <c:order val="1"/>
          <c:tx>
            <c:v>Prepared Diet</c:v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'[Urchin Database MODIFIED for Stats.xlsx]Variables'!$L$18:$L$22</c:f>
                <c:numCache>
                  <c:formatCode>General</c:formatCode>
                  <c:ptCount val="5"/>
                  <c:pt idx="0">
                    <c:v>1.1833409671633743</c:v>
                  </c:pt>
                  <c:pt idx="1">
                    <c:v>1.3419413518198398</c:v>
                  </c:pt>
                  <c:pt idx="2">
                    <c:v>1.0900845502162937</c:v>
                  </c:pt>
                  <c:pt idx="3">
                    <c:v>1.0864253557002697</c:v>
                  </c:pt>
                  <c:pt idx="4">
                    <c:v>0.64878967839050217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Stats.xlsx]Variables'!$H$4:$H$8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Stats.xlsx]Variables'!$L$4:$L$8</c:f>
              <c:numCache>
                <c:formatCode>General</c:formatCode>
                <c:ptCount val="5"/>
                <c:pt idx="0">
                  <c:v>9.0997155480394962</c:v>
                </c:pt>
                <c:pt idx="1">
                  <c:v>9.402303341282698</c:v>
                </c:pt>
                <c:pt idx="2">
                  <c:v>10.221593913641751</c:v>
                </c:pt>
                <c:pt idx="3">
                  <c:v>12.320763000596687</c:v>
                </c:pt>
                <c:pt idx="4">
                  <c:v>10.951325211294472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02176"/>
        <c:axId val="81216640"/>
      </c:barChart>
      <c:catAx>
        <c:axId val="8120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2095286286274356"/>
              <c:y val="0.902097902097902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1216640"/>
        <c:crosses val="autoZero"/>
        <c:auto val="1"/>
        <c:lblAlgn val="ctr"/>
        <c:lblOffset val="100"/>
        <c:noMultiLvlLbl val="0"/>
      </c:catAx>
      <c:valAx>
        <c:axId val="81216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Roe Yield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20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59393817194353"/>
          <c:y val="5.1626195326982746E-3"/>
          <c:w val="0.37000132621495169"/>
          <c:h val="0.18277829275029783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A)</a:t>
            </a:r>
            <a:r>
              <a:rPr lang="en-US" baseline="0" dirty="0"/>
              <a:t> Green Urchins</a:t>
            </a:r>
            <a:endParaRPr lang="en-US" dirty="0"/>
          </a:p>
        </c:rich>
      </c:tx>
      <c:layout>
        <c:manualLayout>
          <c:xMode val="edge"/>
          <c:yMode val="edge"/>
          <c:x val="8.3676268861454361E-3"/>
          <c:y val="2.53364940775945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2335689698437"/>
          <c:y val="0.238949760658142"/>
          <c:w val="0.73297665584556992"/>
          <c:h val="0.61449007035945102"/>
        </c:manualLayout>
      </c:layout>
      <c:barChart>
        <c:barDir val="col"/>
        <c:grouping val="clustered"/>
        <c:varyColors val="0"/>
        <c:ser>
          <c:idx val="0"/>
          <c:order val="0"/>
          <c:tx>
            <c:v>Kelp Diet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'[Urchin Database MODIFIED for Stats.xlsx]Variables'!$I$45:$I$49</c:f>
                <c:numCache>
                  <c:formatCode>General</c:formatCode>
                  <c:ptCount val="5"/>
                  <c:pt idx="0">
                    <c:v>1.2554043424587902</c:v>
                  </c:pt>
                  <c:pt idx="1">
                    <c:v>1.5316464481982968</c:v>
                  </c:pt>
                  <c:pt idx="2">
                    <c:v>1.5072754236160022</c:v>
                  </c:pt>
                  <c:pt idx="3">
                    <c:v>1.6028413360439211</c:v>
                  </c:pt>
                  <c:pt idx="4">
                    <c:v>1.0712935943229553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Stats.xlsx]Variables'!$H$31:$H$35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Stats.xlsx]Variables'!$I$31:$I$35</c:f>
              <c:numCache>
                <c:formatCode>General</c:formatCode>
                <c:ptCount val="5"/>
                <c:pt idx="0">
                  <c:v>18.330690586799729</c:v>
                </c:pt>
                <c:pt idx="1">
                  <c:v>15.873106195335911</c:v>
                </c:pt>
                <c:pt idx="2">
                  <c:v>14.078827189939378</c:v>
                </c:pt>
                <c:pt idx="3">
                  <c:v>11.431186628127316</c:v>
                </c:pt>
                <c:pt idx="4">
                  <c:v>11.174847429691859</c:v>
                </c:pt>
              </c:numCache>
            </c:numRef>
          </c:val>
        </c:ser>
        <c:ser>
          <c:idx val="1"/>
          <c:order val="1"/>
          <c:tx>
            <c:v>Prepared Diet</c:v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0230179028132993E-2"/>
                  <c:y val="-3.1189077437731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60358056265986E-2"/>
                  <c:y val="-2.59908978647760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60358056265986E-2"/>
                  <c:y val="-1.55945387188656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870417732310314E-2"/>
                  <c:y val="-1.03963591459104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8704177323103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plus"/>
            <c:errValType val="cust"/>
            <c:noEndCap val="0"/>
            <c:plus>
              <c:numRef>
                <c:f>'[Urchin Database MODIFIED for Stats.xlsx]Variables'!$J$45:$J$49</c:f>
                <c:numCache>
                  <c:formatCode>General</c:formatCode>
                  <c:ptCount val="5"/>
                  <c:pt idx="0">
                    <c:v>1.3486819278870019</c:v>
                  </c:pt>
                  <c:pt idx="1">
                    <c:v>2.0702260670269665</c:v>
                  </c:pt>
                  <c:pt idx="2">
                    <c:v>1.7629592108918419</c:v>
                  </c:pt>
                  <c:pt idx="3">
                    <c:v>0.82735588164224694</c:v>
                  </c:pt>
                  <c:pt idx="4">
                    <c:v>0.79510315924741626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Stats.xlsx]Variables'!$H$31:$H$35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Stats.xlsx]Variables'!$J$31:$J$35</c:f>
              <c:numCache>
                <c:formatCode>General</c:formatCode>
                <c:ptCount val="5"/>
                <c:pt idx="0">
                  <c:v>17.211399535437625</c:v>
                </c:pt>
                <c:pt idx="1">
                  <c:v>18.60694740587471</c:v>
                </c:pt>
                <c:pt idx="2">
                  <c:v>14.877693573773735</c:v>
                </c:pt>
                <c:pt idx="3">
                  <c:v>15.468324865404528</c:v>
                </c:pt>
                <c:pt idx="4">
                  <c:v>16.156811228198595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71328"/>
        <c:axId val="87973248"/>
      </c:barChart>
      <c:catAx>
        <c:axId val="8797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628085704419979"/>
              <c:y val="0.912659214972705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973248"/>
        <c:crosses val="autoZero"/>
        <c:auto val="1"/>
        <c:lblAlgn val="ctr"/>
        <c:lblOffset val="100"/>
        <c:noMultiLvlLbl val="0"/>
      </c:catAx>
      <c:valAx>
        <c:axId val="87973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 Colour Difference (</a:t>
                </a:r>
                <a:r>
                  <a:rPr lang="en-US" dirty="0">
                    <a:sym typeface="Symbol"/>
                  </a:rPr>
                  <a:t>E</a:t>
                </a:r>
                <a:r>
                  <a:rPr lang="en-US" baseline="-25000" dirty="0">
                    <a:sym typeface="Symbol"/>
                  </a:rPr>
                  <a:t>ab*</a:t>
                </a:r>
                <a:r>
                  <a:rPr lang="en-US" baseline="0" dirty="0">
                    <a:sym typeface="Symbol"/>
                  </a:rPr>
                  <a:t>)</a:t>
                </a:r>
                <a:r>
                  <a:rPr lang="en-US" dirty="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97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5030922543836"/>
          <c:y val="3.0252840438095743E-2"/>
          <c:w val="0.3338837760369468"/>
          <c:h val="0.15757851604661663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B)</a:t>
            </a:r>
            <a:r>
              <a:rPr lang="en-US" baseline="0" dirty="0"/>
              <a:t> Red Urchins</a:t>
            </a:r>
            <a:endParaRPr lang="en-US" dirty="0"/>
          </a:p>
        </c:rich>
      </c:tx>
      <c:layout>
        <c:manualLayout>
          <c:xMode val="edge"/>
          <c:yMode val="edge"/>
          <c:x val="1.1659667541557343E-2"/>
          <c:y val="1.2789764965409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16445623342175"/>
          <c:y val="0.16366416691105615"/>
          <c:w val="0.70241790068018684"/>
          <c:h val="0.62481073927665098"/>
        </c:manualLayout>
      </c:layout>
      <c:barChart>
        <c:barDir val="col"/>
        <c:grouping val="clustered"/>
        <c:varyColors val="0"/>
        <c:ser>
          <c:idx val="0"/>
          <c:order val="0"/>
          <c:tx>
            <c:v>Kelp Diet</c:v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2.5175076058078505E-2"/>
                  <c:y val="-3.2989164495661263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93545534924844E-2"/>
                  <c:y val="-2.7835762862095055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456584843569106E-2"/>
                  <c:y val="-3.2989164495661263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30238726790451E-2"/>
                  <c:y val="-2.2268610289676045E-2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2201591511936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CA" dirty="0"/>
                      <a:t>NS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plus"/>
            <c:errValType val="cust"/>
            <c:noEndCap val="0"/>
            <c:plus>
              <c:numRef>
                <c:f>'[Urchin Database MODIFIED for Stats.xlsx]Variables'!$K$45:$K$49</c:f>
                <c:numCache>
                  <c:formatCode>General</c:formatCode>
                  <c:ptCount val="5"/>
                  <c:pt idx="0">
                    <c:v>2.1334806721050339</c:v>
                  </c:pt>
                  <c:pt idx="1">
                    <c:v>1.7780812090146043</c:v>
                  </c:pt>
                  <c:pt idx="2">
                    <c:v>2.5429354407384639</c:v>
                  </c:pt>
                  <c:pt idx="3">
                    <c:v>0.76980584151121623</c:v>
                  </c:pt>
                  <c:pt idx="4">
                    <c:v>0.92054230978123386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Stats.xlsx]Variables'!$H$31:$H$35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Stats.xlsx]Variables'!$K$31:$K$35</c:f>
              <c:numCache>
                <c:formatCode>General</c:formatCode>
                <c:ptCount val="5"/>
                <c:pt idx="0">
                  <c:v>14.938464758783642</c:v>
                </c:pt>
                <c:pt idx="1">
                  <c:v>16.210553502461575</c:v>
                </c:pt>
                <c:pt idx="2">
                  <c:v>18.389187336481339</c:v>
                </c:pt>
                <c:pt idx="3">
                  <c:v>15.645967675136314</c:v>
                </c:pt>
                <c:pt idx="4">
                  <c:v>13.575960584191071</c:v>
                </c:pt>
              </c:numCache>
            </c:numRef>
          </c:val>
        </c:ser>
        <c:ser>
          <c:idx val="1"/>
          <c:order val="1"/>
          <c:tx>
            <c:v>Prepared Diet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'[Urchin Database MODIFIED for Stats.xlsx]Variables'!$L$45:$L$49</c:f>
                <c:numCache>
                  <c:formatCode>General</c:formatCode>
                  <c:ptCount val="5"/>
                  <c:pt idx="0">
                    <c:v>1.6553775624722693</c:v>
                  </c:pt>
                  <c:pt idx="1">
                    <c:v>0.80902457446061748</c:v>
                  </c:pt>
                  <c:pt idx="2">
                    <c:v>1.1434315384360414</c:v>
                  </c:pt>
                  <c:pt idx="3">
                    <c:v>0.8275749374517043</c:v>
                  </c:pt>
                  <c:pt idx="4">
                    <c:v>0.98750001496552553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'[Urchin Database MODIFIED for Stats.xlsx]Variables'!$H$31:$H$35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'[Urchin Database MODIFIED for Stats.xlsx]Variables'!$L$31:$L$35</c:f>
              <c:numCache>
                <c:formatCode>General</c:formatCode>
                <c:ptCount val="5"/>
                <c:pt idx="0">
                  <c:v>14.420631263721456</c:v>
                </c:pt>
                <c:pt idx="1">
                  <c:v>12.825232084985547</c:v>
                </c:pt>
                <c:pt idx="2">
                  <c:v>13.148821644249034</c:v>
                </c:pt>
                <c:pt idx="3">
                  <c:v>15.365992509629033</c:v>
                </c:pt>
                <c:pt idx="4">
                  <c:v>12.403170522880485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13056"/>
        <c:axId val="88101248"/>
      </c:barChart>
      <c:catAx>
        <c:axId val="8801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2007469101963533"/>
              <c:y val="0.907398752728539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101248"/>
        <c:crosses val="autoZero"/>
        <c:auto val="1"/>
        <c:lblAlgn val="ctr"/>
        <c:lblOffset val="100"/>
        <c:noMultiLvlLbl val="0"/>
      </c:catAx>
      <c:valAx>
        <c:axId val="8810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 Colour Difference (</a:t>
                </a:r>
                <a:r>
                  <a:rPr lang="en-US" dirty="0">
                    <a:sym typeface="Symbol"/>
                  </a:rPr>
                  <a:t>E</a:t>
                </a:r>
                <a:r>
                  <a:rPr lang="en-US" baseline="-25000" dirty="0">
                    <a:sym typeface="Symbol"/>
                  </a:rPr>
                  <a:t>ab*</a:t>
                </a:r>
                <a:r>
                  <a:rPr lang="en-US" baseline="0" dirty="0">
                    <a:sym typeface="Symbol"/>
                  </a:rPr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01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38443423035503"/>
          <c:y val="3.2083140028349021E-2"/>
          <c:w val="0.37526375516057842"/>
          <c:h val="0.15985179976837141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'60m'!$L$10</c:f>
              <c:strCache>
                <c:ptCount val="1"/>
                <c:pt idx="0">
                  <c:v>Inside Plot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('60m'!$N$10,'60m'!$P$10,'60m'!$R$10,'60m'!$T$10,'60m'!$V$10,'60m'!$X$10,'60m'!$Z$10,'60m'!$AB$10,'60m'!$AD$10)</c:f>
                <c:numCache>
                  <c:formatCode>General</c:formatCode>
                  <c:ptCount val="9"/>
                  <c:pt idx="0">
                    <c:v>0.21737230064884525</c:v>
                  </c:pt>
                  <c:pt idx="1">
                    <c:v>0.12545809778374978</c:v>
                  </c:pt>
                  <c:pt idx="2">
                    <c:v>0.40395813946748133</c:v>
                  </c:pt>
                  <c:pt idx="3">
                    <c:v>0.58890695826689798</c:v>
                  </c:pt>
                  <c:pt idx="4">
                    <c:v>0.42023831518067656</c:v>
                  </c:pt>
                  <c:pt idx="5">
                    <c:v>0.65859341198250954</c:v>
                  </c:pt>
                  <c:pt idx="6">
                    <c:v>0.38087759985969272</c:v>
                  </c:pt>
                  <c:pt idx="7">
                    <c:v>0.59364828775390222</c:v>
                  </c:pt>
                  <c:pt idx="8">
                    <c:v>0.53663704459611206</c:v>
                  </c:pt>
                </c:numCache>
              </c:numRef>
            </c:plus>
            <c:minus>
              <c:numRef>
                <c:f>('60m'!$N$10,'60m'!$P$10,'60m'!$R$10,'60m'!$T$10,'60m'!$V$10,'60m'!$X$10,'60m'!$Z$10,'60m'!$AB$10,'60m'!$AD$10)</c:f>
                <c:numCache>
                  <c:formatCode>General</c:formatCode>
                  <c:ptCount val="9"/>
                  <c:pt idx="0">
                    <c:v>0.21737230064884525</c:v>
                  </c:pt>
                  <c:pt idx="1">
                    <c:v>0.12545809778374978</c:v>
                  </c:pt>
                  <c:pt idx="2">
                    <c:v>0.40395813946748133</c:v>
                  </c:pt>
                  <c:pt idx="3">
                    <c:v>0.58890695826689798</c:v>
                  </c:pt>
                  <c:pt idx="4">
                    <c:v>0.42023831518067656</c:v>
                  </c:pt>
                  <c:pt idx="5">
                    <c:v>0.65859341198250954</c:v>
                  </c:pt>
                  <c:pt idx="6">
                    <c:v>0.38087759985969272</c:v>
                  </c:pt>
                  <c:pt idx="7">
                    <c:v>0.59364828775390222</c:v>
                  </c:pt>
                  <c:pt idx="8">
                    <c:v>0.53663704459611206</c:v>
                  </c:pt>
                </c:numCache>
              </c:numRef>
            </c:minus>
          </c:errBars>
          <c:xVal>
            <c:numRef>
              <c:f>('60m'!$M$9,'60m'!$O$9,'60m'!$Q$9,'60m'!$S$9,'60m'!$U$9,'60m'!$W$9,'60m'!$Y$9,'60m'!$AA$9,'60m'!$AC$9)</c:f>
              <c:numCache>
                <c:formatCode>mmm\-yy</c:formatCode>
                <c:ptCount val="9"/>
                <c:pt idx="0">
                  <c:v>41153</c:v>
                </c:pt>
                <c:pt idx="1">
                  <c:v>41275</c:v>
                </c:pt>
                <c:pt idx="2">
                  <c:v>41365</c:v>
                </c:pt>
                <c:pt idx="3">
                  <c:v>41487</c:v>
                </c:pt>
                <c:pt idx="4">
                  <c:v>41640</c:v>
                </c:pt>
                <c:pt idx="5">
                  <c:v>41699</c:v>
                </c:pt>
                <c:pt idx="6">
                  <c:v>41821</c:v>
                </c:pt>
                <c:pt idx="7">
                  <c:v>42005</c:v>
                </c:pt>
                <c:pt idx="8">
                  <c:v>42064</c:v>
                </c:pt>
              </c:numCache>
            </c:numRef>
          </c:xVal>
          <c:yVal>
            <c:numRef>
              <c:f>('60m'!$M$10,'60m'!$O$10,'60m'!$Q$10,'60m'!$S$10,'60m'!$U$10,'60m'!$W$10,'60m'!$Y$10,'60m'!$AA$10,'60m'!$AC$10)</c:f>
              <c:numCache>
                <c:formatCode>0.00</c:formatCode>
                <c:ptCount val="9"/>
                <c:pt idx="0">
                  <c:v>2.3354166666666663</c:v>
                </c:pt>
                <c:pt idx="1">
                  <c:v>0.65833333333333333</c:v>
                </c:pt>
                <c:pt idx="2">
                  <c:v>2.7937499999999997</c:v>
                </c:pt>
                <c:pt idx="3">
                  <c:v>5.9770833333333329</c:v>
                </c:pt>
                <c:pt idx="4">
                  <c:v>2.6333333333333333</c:v>
                </c:pt>
                <c:pt idx="5">
                  <c:v>6.4520833333333334</c:v>
                </c:pt>
                <c:pt idx="6">
                  <c:v>8.0479166666666657</c:v>
                </c:pt>
                <c:pt idx="7">
                  <c:v>6.8770833333333341</c:v>
                </c:pt>
                <c:pt idx="8">
                  <c:v>10.995833333333335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'60m'!$L$11</c:f>
              <c:strCache>
                <c:ptCount val="1"/>
                <c:pt idx="0">
                  <c:v>Outside Plot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('60m'!$N$11,'60m'!$P$11,'60m'!$R$11,'60m'!$T$11,'60m'!$V$11,'60m'!$X$11,'60m'!$Z$11,'60m'!$AB$11,'60m'!$AB$11,'60m'!$AB$11,'60m'!$AD$11)</c:f>
                <c:numCache>
                  <c:formatCode>General</c:formatCode>
                  <c:ptCount val="11"/>
                  <c:pt idx="0">
                    <c:v>0.20455225775795383</c:v>
                  </c:pt>
                  <c:pt idx="1">
                    <c:v>0.36254419617266942</c:v>
                  </c:pt>
                  <c:pt idx="2">
                    <c:v>0.21844028488231726</c:v>
                  </c:pt>
                  <c:pt idx="3">
                    <c:v>0.29180495222050357</c:v>
                  </c:pt>
                  <c:pt idx="4">
                    <c:v>0.21261785528510971</c:v>
                  </c:pt>
                  <c:pt idx="5">
                    <c:v>0.28200442441937984</c:v>
                  </c:pt>
                  <c:pt idx="6">
                    <c:v>0.28674387947225244</c:v>
                  </c:pt>
                  <c:pt idx="7">
                    <c:v>0.38410014613837279</c:v>
                  </c:pt>
                  <c:pt idx="8">
                    <c:v>0.38410014613837279</c:v>
                  </c:pt>
                  <c:pt idx="9">
                    <c:v>0.38410014613837279</c:v>
                  </c:pt>
                  <c:pt idx="10">
                    <c:v>0.45836580924209391</c:v>
                  </c:pt>
                </c:numCache>
              </c:numRef>
            </c:plus>
            <c:minus>
              <c:numRef>
                <c:f>('60m'!$N$11,'60m'!$P$11,'60m'!$R$11,'60m'!$T$11,'60m'!$X$11,'60m'!$V$11,'60m'!$Z$11,'60m'!$AB$11,'60m'!$AD$11)</c:f>
                <c:numCache>
                  <c:formatCode>General</c:formatCode>
                  <c:ptCount val="9"/>
                  <c:pt idx="0">
                    <c:v>0.20455225775795383</c:v>
                  </c:pt>
                  <c:pt idx="1">
                    <c:v>0.36254419617266942</c:v>
                  </c:pt>
                  <c:pt idx="2">
                    <c:v>0.21844028488231726</c:v>
                  </c:pt>
                  <c:pt idx="3">
                    <c:v>0.29180495222050357</c:v>
                  </c:pt>
                  <c:pt idx="4">
                    <c:v>0.28200442441937984</c:v>
                  </c:pt>
                  <c:pt idx="5">
                    <c:v>0.21261785528510971</c:v>
                  </c:pt>
                  <c:pt idx="6">
                    <c:v>0.28674387947225244</c:v>
                  </c:pt>
                  <c:pt idx="7">
                    <c:v>0.38410014613837279</c:v>
                  </c:pt>
                  <c:pt idx="8">
                    <c:v>0.45836580924209391</c:v>
                  </c:pt>
                </c:numCache>
              </c:numRef>
            </c:minus>
          </c:errBars>
          <c:xVal>
            <c:numRef>
              <c:f>('60m'!$M$9,'60m'!$O$9,'60m'!$Q$9,'60m'!$S$9,'60m'!$U$9,'60m'!$W$9,'60m'!$Y$9,'60m'!$AA$9,'60m'!$AC$9)</c:f>
              <c:numCache>
                <c:formatCode>mmm\-yy</c:formatCode>
                <c:ptCount val="9"/>
                <c:pt idx="0">
                  <c:v>41153</c:v>
                </c:pt>
                <c:pt idx="1">
                  <c:v>41275</c:v>
                </c:pt>
                <c:pt idx="2">
                  <c:v>41365</c:v>
                </c:pt>
                <c:pt idx="3">
                  <c:v>41487</c:v>
                </c:pt>
                <c:pt idx="4">
                  <c:v>41640</c:v>
                </c:pt>
                <c:pt idx="5">
                  <c:v>41699</c:v>
                </c:pt>
                <c:pt idx="6">
                  <c:v>41821</c:v>
                </c:pt>
                <c:pt idx="7">
                  <c:v>42005</c:v>
                </c:pt>
                <c:pt idx="8">
                  <c:v>42064</c:v>
                </c:pt>
              </c:numCache>
            </c:numRef>
          </c:xVal>
          <c:yVal>
            <c:numRef>
              <c:f>('60m'!$M$11,'60m'!$O$11,'60m'!$Q$11,'60m'!$S$11,'60m'!$U$11,'60m'!$W$11,'60m'!$Y$11,'60m'!$AA$11,'60m'!$AC$11)</c:f>
              <c:numCache>
                <c:formatCode>0.00</c:formatCode>
                <c:ptCount val="9"/>
                <c:pt idx="0">
                  <c:v>2.1585106382978729</c:v>
                </c:pt>
                <c:pt idx="1">
                  <c:v>2.7020833333333329</c:v>
                </c:pt>
                <c:pt idx="2">
                  <c:v>2.0833333333333339</c:v>
                </c:pt>
                <c:pt idx="3">
                  <c:v>3.6993055555555561</c:v>
                </c:pt>
                <c:pt idx="4">
                  <c:v>1.6587500000000006</c:v>
                </c:pt>
                <c:pt idx="5">
                  <c:v>3.052777777777778</c:v>
                </c:pt>
                <c:pt idx="6">
                  <c:v>4.9784722222222211</c:v>
                </c:pt>
                <c:pt idx="7">
                  <c:v>3.3298611111111112</c:v>
                </c:pt>
                <c:pt idx="8">
                  <c:v>6.6687500000000011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'60m'!$L$12</c:f>
              <c:strCache>
                <c:ptCount val="1"/>
                <c:pt idx="0">
                  <c:v>Entire Site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('60m'!$N$12,'60m'!$P$12,'60m'!$R$12,'60m'!$T$12,'60m'!$V$12,'60m'!$X$12,'60m'!$Z$12,'60m'!$AB$12,'60m'!$AD$12)</c:f>
                <c:numCache>
                  <c:formatCode>General</c:formatCode>
                  <c:ptCount val="9"/>
                  <c:pt idx="0">
                    <c:v>0.15345858287029476</c:v>
                  </c:pt>
                  <c:pt idx="1">
                    <c:v>0.26977492720016233</c:v>
                  </c:pt>
                  <c:pt idx="2">
                    <c:v>0.19395638855329281</c:v>
                  </c:pt>
                  <c:pt idx="3">
                    <c:v>0.28099842549661896</c:v>
                  </c:pt>
                  <c:pt idx="4">
                    <c:v>0.18922699274533483</c:v>
                  </c:pt>
                  <c:pt idx="5">
                    <c:v>0.30600027393605406</c:v>
                  </c:pt>
                  <c:pt idx="6">
                    <c:v>0.27104074379200249</c:v>
                  </c:pt>
                  <c:pt idx="7">
                    <c:v>0.3589722985288854</c:v>
                  </c:pt>
                  <c:pt idx="8">
                    <c:v>0.41491088056499681</c:v>
                  </c:pt>
                </c:numCache>
              </c:numRef>
            </c:plus>
            <c:minus>
              <c:numRef>
                <c:f>('60m'!$N$12,'60m'!$P$12,'60m'!$R$12,'60m'!$T$12,'60m'!$V$12,'60m'!$X$12,'60m'!$Z$12,'60m'!$AB$12,'60m'!$AD$12)</c:f>
                <c:numCache>
                  <c:formatCode>General</c:formatCode>
                  <c:ptCount val="9"/>
                  <c:pt idx="0">
                    <c:v>0.15345858287029476</c:v>
                  </c:pt>
                  <c:pt idx="1">
                    <c:v>0.26977492720016233</c:v>
                  </c:pt>
                  <c:pt idx="2">
                    <c:v>0.19395638855329281</c:v>
                  </c:pt>
                  <c:pt idx="3">
                    <c:v>0.28099842549661896</c:v>
                  </c:pt>
                  <c:pt idx="4">
                    <c:v>0.18922699274533483</c:v>
                  </c:pt>
                  <c:pt idx="5">
                    <c:v>0.30600027393605406</c:v>
                  </c:pt>
                  <c:pt idx="6">
                    <c:v>0.27104074379200249</c:v>
                  </c:pt>
                  <c:pt idx="7">
                    <c:v>0.3589722985288854</c:v>
                  </c:pt>
                  <c:pt idx="8">
                    <c:v>0.41491088056499681</c:v>
                  </c:pt>
                </c:numCache>
              </c:numRef>
            </c:minus>
          </c:errBars>
          <c:xVal>
            <c:numRef>
              <c:f>('60m'!$M$9,'60m'!$O$9,'60m'!$Q$9,'60m'!$S$9,'60m'!$U$9,'60m'!$W$9,'60m'!$Y$9,'60m'!$AA$9,'60m'!$AC$9)</c:f>
              <c:numCache>
                <c:formatCode>mmm\-yy</c:formatCode>
                <c:ptCount val="9"/>
                <c:pt idx="0">
                  <c:v>41153</c:v>
                </c:pt>
                <c:pt idx="1">
                  <c:v>41275</c:v>
                </c:pt>
                <c:pt idx="2">
                  <c:v>41365</c:v>
                </c:pt>
                <c:pt idx="3">
                  <c:v>41487</c:v>
                </c:pt>
                <c:pt idx="4">
                  <c:v>41640</c:v>
                </c:pt>
                <c:pt idx="5">
                  <c:v>41699</c:v>
                </c:pt>
                <c:pt idx="6">
                  <c:v>41821</c:v>
                </c:pt>
                <c:pt idx="7">
                  <c:v>42005</c:v>
                </c:pt>
                <c:pt idx="8">
                  <c:v>42064</c:v>
                </c:pt>
              </c:numCache>
            </c:numRef>
          </c:xVal>
          <c:yVal>
            <c:numRef>
              <c:f>('60m'!$M$12,'60m'!$O$12,'60m'!$Q$12,'60m'!$S$12,'60m'!$U$12,'60m'!$W$12,'60m'!$Y$12,'60m'!$AA$12,'60m'!$AC$12)</c:f>
              <c:numCache>
                <c:formatCode>0.00</c:formatCode>
                <c:ptCount val="9"/>
                <c:pt idx="0">
                  <c:v>2.2183098591549286</c:v>
                </c:pt>
                <c:pt idx="1">
                  <c:v>2.020833333333333</c:v>
                </c:pt>
                <c:pt idx="2">
                  <c:v>2.2609375000000012</c:v>
                </c:pt>
                <c:pt idx="3">
                  <c:v>4.2687500000000007</c:v>
                </c:pt>
                <c:pt idx="4">
                  <c:v>2.0359374999999997</c:v>
                </c:pt>
                <c:pt idx="5">
                  <c:v>3.9026041666666664</c:v>
                </c:pt>
                <c:pt idx="6">
                  <c:v>5.7458333333333309</c:v>
                </c:pt>
                <c:pt idx="7">
                  <c:v>4.2166666666666668</c:v>
                </c:pt>
                <c:pt idx="8">
                  <c:v>7.7505208333333329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'60m'!$L$13</c:f>
              <c:strCache>
                <c:ptCount val="1"/>
                <c:pt idx="0">
                  <c:v>Away from Farm</c:v>
                </c:pt>
              </c:strCache>
            </c:strRef>
          </c:tx>
          <c:errBars>
            <c:errDir val="x"/>
            <c:errBarType val="both"/>
            <c:errValType val="cust"/>
            <c:noEndCap val="0"/>
            <c:plus>
              <c:numRef>
                <c:f>('60m'!$Z$13,'60m'!$AB$13,'60m'!$AD$13)</c:f>
                <c:numCache>
                  <c:formatCode>General</c:formatCode>
                  <c:ptCount val="3"/>
                  <c:pt idx="0">
                    <c:v>3.2867947929077761E-2</c:v>
                  </c:pt>
                  <c:pt idx="1">
                    <c:v>5.6854176149034603E-2</c:v>
                  </c:pt>
                  <c:pt idx="2">
                    <c:v>6.1324421683962113E-2</c:v>
                  </c:pt>
                </c:numCache>
              </c:numRef>
            </c:plus>
            <c:minus>
              <c:numRef>
                <c:f>('60m'!$Z$13,'60m'!$AB$13,'60m'!$AD$13)</c:f>
                <c:numCache>
                  <c:formatCode>General</c:formatCode>
                  <c:ptCount val="3"/>
                  <c:pt idx="0">
                    <c:v>3.2867947929077761E-2</c:v>
                  </c:pt>
                  <c:pt idx="1">
                    <c:v>5.6854176149034603E-2</c:v>
                  </c:pt>
                  <c:pt idx="2">
                    <c:v>6.1324421683962113E-2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('60m'!$Z$13,'60m'!$AB$13,'60m'!$AD$13)</c:f>
                <c:numCache>
                  <c:formatCode>General</c:formatCode>
                  <c:ptCount val="3"/>
                  <c:pt idx="0">
                    <c:v>3.2867947929077761E-2</c:v>
                  </c:pt>
                  <c:pt idx="1">
                    <c:v>5.6854176149034603E-2</c:v>
                  </c:pt>
                  <c:pt idx="2">
                    <c:v>6.1324421683962113E-2</c:v>
                  </c:pt>
                </c:numCache>
              </c:numRef>
            </c:plus>
            <c:minus>
              <c:numRef>
                <c:f>('60m'!$Z$13,'60m'!$AB$13,'60m'!$AD$13)</c:f>
                <c:numCache>
                  <c:formatCode>General</c:formatCode>
                  <c:ptCount val="3"/>
                  <c:pt idx="0">
                    <c:v>3.2867947929077761E-2</c:v>
                  </c:pt>
                  <c:pt idx="1">
                    <c:v>5.6854176149034603E-2</c:v>
                  </c:pt>
                  <c:pt idx="2">
                    <c:v>6.1324421683962113E-2</c:v>
                  </c:pt>
                </c:numCache>
              </c:numRef>
            </c:minus>
          </c:errBars>
          <c:xVal>
            <c:numRef>
              <c:f>('60m'!$Y$9,'60m'!$AA$9,'60m'!$AC$9)</c:f>
              <c:numCache>
                <c:formatCode>mmm\-yy</c:formatCode>
                <c:ptCount val="3"/>
                <c:pt idx="0">
                  <c:v>41821</c:v>
                </c:pt>
                <c:pt idx="1">
                  <c:v>42005</c:v>
                </c:pt>
                <c:pt idx="2">
                  <c:v>42064</c:v>
                </c:pt>
              </c:numCache>
            </c:numRef>
          </c:xVal>
          <c:yVal>
            <c:numRef>
              <c:f>('60m'!$Y$13,'60m'!$AA$13,'60m'!$AC$13)</c:f>
              <c:numCache>
                <c:formatCode>0.000</c:formatCode>
                <c:ptCount val="3"/>
                <c:pt idx="0">
                  <c:v>0.22058714232627274</c:v>
                </c:pt>
                <c:pt idx="1">
                  <c:v>0.16463458110516935</c:v>
                </c:pt>
                <c:pt idx="2" formatCode="General">
                  <c:v>0.26591750841750844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408768"/>
        <c:axId val="83410304"/>
      </c:scatterChart>
      <c:valAx>
        <c:axId val="83408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410304"/>
        <c:crosses val="autoZero"/>
        <c:crossBetween val="midCat"/>
      </c:valAx>
      <c:valAx>
        <c:axId val="83410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Density (ind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34087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8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31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84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361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23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9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09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2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846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572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943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9E73-B0AD-4E4F-9F5B-93D3E339FC75}" type="datetimeFigureOut">
              <a:rPr lang="en-CA" smtClean="0"/>
              <a:t>29/04/2019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7A9A-7151-490E-AF0B-DA831FCC0C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007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80729"/>
            <a:ext cx="9036496" cy="1584176"/>
          </a:xfrm>
        </p:spPr>
        <p:txBody>
          <a:bodyPr>
            <a:no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DFO Shellfish Aquaculture Research Update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61049"/>
            <a:ext cx="8856984" cy="1656183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Pearce</a:t>
            </a:r>
            <a:endParaRPr lang="en-CA" sz="1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 and Oceans Canada</a:t>
            </a:r>
          </a:p>
          <a:p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a cast of thousands, well dozens maybe)</a:t>
            </a:r>
          </a:p>
          <a:p>
            <a:endParaRPr lang="en-C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1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(Depuration)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23853789"/>
              </p:ext>
            </p:extLst>
          </p:nvPr>
        </p:nvGraphicFramePr>
        <p:xfrm>
          <a:off x="395536" y="1484784"/>
          <a:ext cx="8527126" cy="444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68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(Growth and Genomics)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71F4AF-7A36-4849-B706-85D042575F92}"/>
              </a:ext>
            </a:extLst>
          </p:cNvPr>
          <p:cNvSpPr>
            <a:spLocks noGrp="1"/>
          </p:cNvSpPr>
          <p:nvPr/>
        </p:nvSpPr>
        <p:spPr>
          <a:xfrm>
            <a:off x="251520" y="5301208"/>
            <a:ext cx="8712968" cy="1393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32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Shellfish fed microplastic particles in the laboratory at natural concentrations (~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5 microplastic particles per liter) versus control animals without microplastic particles 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32"/>
              </a:spcBef>
            </a:pPr>
            <a:endParaRPr lang="en-CA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32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Genomic response examined at 3 hours and 14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6" y="179183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1833"/>
            <a:ext cx="4211009" cy="31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2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(Growth)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71F4AF-7A36-4849-B706-85D042575F92}"/>
              </a:ext>
            </a:extLst>
          </p:cNvPr>
          <p:cNvSpPr>
            <a:spLocks noGrp="1"/>
          </p:cNvSpPr>
          <p:nvPr/>
        </p:nvSpPr>
        <p:spPr>
          <a:xfrm>
            <a:off x="107504" y="5805264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32"/>
              </a:spcBef>
              <a:buNone/>
            </a:pP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32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Presence of microplastics did not significantly alter body condition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index compared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 control oysters without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1" y="1340768"/>
            <a:ext cx="4333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7" y="1340768"/>
            <a:ext cx="43719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1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(Genomics)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871F4AF-7A36-4849-B706-85D042575F92}"/>
              </a:ext>
            </a:extLst>
          </p:cNvPr>
          <p:cNvSpPr>
            <a:spLocks noGrp="1"/>
          </p:cNvSpPr>
          <p:nvPr/>
        </p:nvSpPr>
        <p:spPr>
          <a:xfrm>
            <a:off x="107504" y="5517232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32"/>
              </a:spcBef>
            </a:pP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Heatmap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of top 150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differentially-expressed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genes between control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(C) and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exposed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Pacific oyster digestive gland tissues at time points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 hours, 3 hours,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and 14 days (14d). Yellow/white bands are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upregulated genes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and orange/red bands are downregulated genes.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5135"/>
            <a:ext cx="4485805" cy="37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11" y="1382284"/>
            <a:ext cx="4633785" cy="38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4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(Genomics)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27483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Genes involved in immunity, defense, degradation, stress, signaling, wound repair, structural constituents, oxidizing, and cell adhesion had significantly (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≤ 0.015) increased levels of gene expression in animals exposed to microplastics compared to those without microplastic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exposure.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Pearce 2\Photos\Work Photos\JSR Cover (Aug 2003)\JSR Cover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HQP: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Emily Warren (MSc, UVic), Julia Savery (Undergrad, VIU)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Dr. Stephen Cross (UVic), Dr. Stefanie Duff (VIU), Lyanne Curtis (DFO), Urchinomics, Nova Harvest Ltd.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DFO, Urchinomics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6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8390" cy="51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2024" y="4509121"/>
            <a:ext cx="2016224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64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2024" y="4509121"/>
            <a:ext cx="2016224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2" descr="C:\Users\Emily\Documents\School Work\Fish and Aqua\Urchin Research\Photos\P1011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824" y="1504410"/>
            <a:ext cx="6310536" cy="47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9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Emily\Documents\School Work\Fish and Aqua\Urchin Research\Photos\P1011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6023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mily\Documents\School Work\Fish and Aqua\Urchin Research\Photos\P1011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36023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2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31168" y="777344"/>
            <a:ext cx="3485602" cy="61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1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Overview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(1) Shellfish aquaculture and microplastics</a:t>
            </a:r>
          </a:p>
          <a:p>
            <a:pPr marL="0" indent="0">
              <a:buNone/>
            </a:pPr>
            <a:endParaRPr lang="en-CA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) Sea urchin aquaculture</a:t>
            </a:r>
          </a:p>
          <a:p>
            <a:pPr marL="0" indent="0">
              <a:buNone/>
            </a:pPr>
            <a:endParaRPr lang="en-CA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) Sea cucumber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</a:p>
          <a:p>
            <a:pPr marL="0" indent="0"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(4) Geoduck aquaculture</a:t>
            </a:r>
          </a:p>
          <a:p>
            <a:pPr marL="0" indent="0">
              <a:buNone/>
            </a:pPr>
            <a:endParaRPr lang="en-CA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(5) Oyster aquaculture and aquatic invasive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Pearce 2\Photos\Work Photos\Oysters (Allie Byrne)\P526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4365104"/>
            <a:ext cx="3168352" cy="23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earce 2\Photos\Work Photos\Juvenile Geoducks\Juvenile Geoducks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57"/>
            <a:ext cx="3168352" cy="23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0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7" t="79" r="19528" b="-79"/>
          <a:stretch/>
        </p:blipFill>
        <p:spPr bwMode="auto">
          <a:xfrm>
            <a:off x="4139952" y="1555871"/>
            <a:ext cx="3678681" cy="31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8" t="17639" r="1218" b="17639"/>
          <a:stretch/>
        </p:blipFill>
        <p:spPr bwMode="auto">
          <a:xfrm>
            <a:off x="1187624" y="1555871"/>
            <a:ext cx="2698398" cy="31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5229200"/>
            <a:ext cx="7277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Test diameter, test height, spine width,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urchin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wet weight, roe yield, and roe quality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measured (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CIE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scale and “1-4” scale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 at weeks 0, 3, 6, 9, and 12.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95198096"/>
              </p:ext>
            </p:extLst>
          </p:nvPr>
        </p:nvGraphicFramePr>
        <p:xfrm>
          <a:off x="899592" y="1988840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87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1867506779"/>
              </p:ext>
            </p:extLst>
          </p:nvPr>
        </p:nvGraphicFramePr>
        <p:xfrm>
          <a:off x="596886" y="2216850"/>
          <a:ext cx="3644525" cy="265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821507720"/>
              </p:ext>
            </p:extLst>
          </p:nvPr>
        </p:nvGraphicFramePr>
        <p:xfrm>
          <a:off x="4716016" y="2216850"/>
          <a:ext cx="3744416" cy="265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25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85689035"/>
              </p:ext>
            </p:extLst>
          </p:nvPr>
        </p:nvGraphicFramePr>
        <p:xfrm>
          <a:off x="447064" y="2204864"/>
          <a:ext cx="3836904" cy="271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38240595"/>
              </p:ext>
            </p:extLst>
          </p:nvPr>
        </p:nvGraphicFramePr>
        <p:xfrm>
          <a:off x="4860032" y="2204864"/>
          <a:ext cx="3888432" cy="271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93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 (Transportation)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Picture 2" descr="C:\Pearce 2\Photos\Work Photos\Red Urchins Emily\20181113_1432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86034" cy="31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Pearce 2\Photos\Work Photos\Red Urchins Emily\20181113_1432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508" y="1340768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486916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3 replicates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4 urchins per replicate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port: 5 dead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Wet transport (Styrofoam boxes): 0 dead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Wet transport (cages): 0 dead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2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Urchins (Future Work)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Picture 2" descr="C:\Pearce 2\Photos\Work Photos\Red Urchins Emily\Red Urch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5066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0913" y="5068758"/>
            <a:ext cx="82395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New feeds and kelp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high-kombu feeds produced by Mitsubishi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Gonad enhancement: colour, flavour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DEPOMOD: to assess benthic impacts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Pearce 2\Photos\Work Photos\Red Urchins Emily\Urchin Fe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5066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4392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Pacific Biological Station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0" y="46606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PBS Farm Site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5" name="Picture 14" descr="C:\Users\CurtisD\Documents\Cucumbers\Photos and video\January 2015\Underwater\IMG_04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39588" cy="32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U:\Cucumbers\Photos and video\ACRDP Photos\IMG_09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94711" y="1340768"/>
            <a:ext cx="4341785" cy="32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23198" y="4274134"/>
            <a:ext cx="2392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Photo Credit: Dominique Bureau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7784" y="4290961"/>
            <a:ext cx="1848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Photo </a:t>
            </a:r>
            <a:r>
              <a:rPr lang="en-CA" sz="1200" dirty="0" smtClean="0"/>
              <a:t>Credit: </a:t>
            </a:r>
            <a:r>
              <a:rPr lang="en-CA" sz="1200" dirty="0"/>
              <a:t>D</a:t>
            </a:r>
            <a:r>
              <a:rPr lang="en-CA" sz="1200" dirty="0" smtClean="0"/>
              <a:t>an Curtis</a:t>
            </a:r>
            <a:endParaRPr lang="en-CA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653136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HQP: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Dr. Dan Curtis (Post-doc, DFO), Dr. Lucie Hannah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(Post-doc, DFO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Paul van Dam-Bates, (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MSc,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UVic), Lindsay Orr (MSc, UVic), Debbie Paltzat (MSc, UBC)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Dr. Stephen Cross (UVic), Dr. Laura Cowen (UVic), Dr. Helen Gurney-Smith (VIU/DFO), Dr. Scott McKinley (UBC), Dr. Penny Barnes (VIU), Klahoose FN, Viking Bay Ventures, Kyuquot SEAfoods Ltd., Fan Seafoods Ltd.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ACRDP, NSERC,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Klahoose FN, Viking Bay Ventures, Kyuquot SEAfoods Ltd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Fan Seafoods Ltd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Ingest/Digest Farm Waste?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54963" cy="294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635896" y="2204864"/>
            <a:ext cx="675452" cy="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*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32448" cy="29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092280" y="2917621"/>
            <a:ext cx="526852" cy="43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*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73442"/>
            <a:ext cx="83529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Lab-based trials (24 h) with natural sediment (~2% TOM) and sablefish waste (~86% TOM)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 actively consume and digest sablefish waste</a:t>
            </a:r>
          </a:p>
        </p:txBody>
      </p:sp>
    </p:spTree>
    <p:extLst>
      <p:ext uri="{BB962C8B-B14F-4D97-AF65-F5344CB8AC3E}">
        <p14:creationId xmlns:p14="http://schemas.microsoft.com/office/powerpoint/2010/main" val="155857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Impact Organic Accumulation?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83679"/>
              </p:ext>
            </p:extLst>
          </p:nvPr>
        </p:nvGraphicFramePr>
        <p:xfrm>
          <a:off x="1187625" y="1700808"/>
          <a:ext cx="648072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689112"/>
                <a:gridCol w="1592616"/>
                <a:gridCol w="731991"/>
                <a:gridCol w="725865"/>
                <a:gridCol w="422656"/>
                <a:gridCol w="868793"/>
                <a:gridCol w="867771"/>
                <a:gridCol w="581917"/>
              </a:tblGrid>
              <a:tr h="23496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 TOC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 TN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6810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Sablefish feed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23.49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7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Sablefish faeces &amp; </a:t>
                      </a: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uneaten </a:t>
                      </a: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feed </a:t>
                      </a:r>
                      <a:r>
                        <a:rPr lang="en-CA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47.37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0.206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6.36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 smtClean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Sea cucumber faeces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 Experimental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18.79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5.178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0.719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18.68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5.199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582791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Sea-based trials in suspended  cages under sablefish 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 reduce %TOC and %TN by ~ 60%</a:t>
            </a:r>
          </a:p>
        </p:txBody>
      </p:sp>
    </p:spTree>
    <p:extLst>
      <p:ext uri="{BB962C8B-B14F-4D97-AF65-F5344CB8AC3E}">
        <p14:creationId xmlns:p14="http://schemas.microsoft.com/office/powerpoint/2010/main" val="31335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Seek Out Areas of High Organics?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445224"/>
            <a:ext cx="77048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Lab-based trials (24 h) in 3-m diameter tanks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 do not actively choose high (8.8% TOM) over medium (4.4% TOM) or low (1.4% TOM) organic content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96722"/>
            <a:ext cx="3653790" cy="30454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96722"/>
            <a:ext cx="3653790" cy="30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B1522B7-F0D3-4ACF-8525-2C46CDEA83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205" y="1700808"/>
            <a:ext cx="4032448" cy="3165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B0531D-18BA-49B0-A055-ED126A9C4242}"/>
              </a:ext>
            </a:extLst>
          </p:cNvPr>
          <p:cNvSpPr txBox="1"/>
          <p:nvPr/>
        </p:nvSpPr>
        <p:spPr>
          <a:xfrm>
            <a:off x="4715205" y="4466357"/>
            <a:ext cx="208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Nylon fibre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BEFA697-0155-4AB1-AF3B-CF98A9FCC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61193" cy="3165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3952CD-4686-4EB9-BDC0-AAE1F268CD0A}"/>
              </a:ext>
            </a:extLst>
          </p:cNvPr>
          <p:cNvSpPr txBox="1"/>
          <p:nvPr/>
        </p:nvSpPr>
        <p:spPr>
          <a:xfrm>
            <a:off x="539957" y="4437112"/>
            <a:ext cx="208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Polyester fibre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15719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HQP: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Garth Covernton (MSc/PhD, UVic), Monique Raap (MSc, UVic), Matt Miller (Undergrad, VIU), Maggie Dietterle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(Undergrad, VIU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Dr. Sarah Dudas (VIU/DFO), Dr. Helen Gurney-Smith (VIU/DFO), Dr. John Dower (UVic), Dr. Peter Ross (Ocean Wise), BCSGA (and various growers)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ACRDP, BCSGA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1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Seek Out Areas of High Organics?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334888"/>
            <a:ext cx="74888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Lab-based trials (24 h) in 3-m diameter tanks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 travel farther and show more random movement in high TOM versus Low TOM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3653790" cy="30454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26" y="1772816"/>
            <a:ext cx="3653790" cy="3045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0112" y="45811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MRL = mean </a:t>
            </a:r>
            <a:r>
              <a:rPr lang="en-CA" sz="1400" dirty="0"/>
              <a:t>r</a:t>
            </a:r>
            <a:r>
              <a:rPr lang="en-CA" sz="1400" dirty="0" smtClean="0"/>
              <a:t>esultant </a:t>
            </a:r>
            <a:r>
              <a:rPr lang="en-CA" sz="1400" dirty="0"/>
              <a:t>l</a:t>
            </a:r>
            <a:r>
              <a:rPr lang="en-CA" sz="1400" dirty="0" smtClean="0"/>
              <a:t>ength</a:t>
            </a: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34888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High TOM &gt; Low TOM</a:t>
            </a:r>
            <a:endParaRPr lang="en-C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234888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High TOM &lt; Low TOM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38474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924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Seek Out Areas of High Organics?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5899919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Sea-based trials in suspended trays under oyster rafts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 cucumbers selectively choose organic matter when feeding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29637"/>
              </p:ext>
            </p:extLst>
          </p:nvPr>
        </p:nvGraphicFramePr>
        <p:xfrm>
          <a:off x="1835696" y="2012548"/>
          <a:ext cx="5247772" cy="30006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2383"/>
                <a:gridCol w="1189927"/>
                <a:gridCol w="1107863"/>
                <a:gridCol w="1107863"/>
                <a:gridCol w="1349736"/>
              </a:tblGrid>
              <a:tr h="675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-1085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Organic content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Assimilation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efficiency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(mean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± SE)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Site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Tray sediment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(mean ± SE)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Foregut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(mean ± SE)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Hindgut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(mean ± SE)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62">
                <a:tc>
                  <a:txBody>
                    <a:bodyPr/>
                    <a:lstStyle/>
                    <a:p>
                      <a:pPr indent="400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VB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5.93 ± 0.53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25.57 ± 2.55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14.69 ± 0.56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39.10 ± 12.91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0308">
                <a:tc>
                  <a:txBody>
                    <a:bodyPr/>
                    <a:lstStyle/>
                    <a:p>
                      <a:pPr indent="4000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GH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5.92 ± 0.57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048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23.76 ± 3.48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14.21 ± 1.71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41.70 ± 8.57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2901" marR="529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Grown in Suspended Cages</a:t>
            </a:r>
            <a:r>
              <a:rPr lang="en-CA" sz="4000" dirty="0">
                <a:latin typeface="Arial" charset="0"/>
                <a:cs typeface="Arial" charset="0"/>
              </a:rPr>
              <a:t>?</a:t>
            </a:r>
            <a:endParaRPr lang="en-CA" sz="40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643825"/>
            <a:ext cx="806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Sea-based trials in suspended trays under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sablefish pens and controls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growth of sea cucumbers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(&gt;95% survival for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trays)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density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(12, 17, and 21 ind m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" name="Text Box 76"/>
          <p:cNvSpPr txBox="1">
            <a:spLocks noChangeArrowheads="1"/>
          </p:cNvSpPr>
          <p:nvPr/>
        </p:nvSpPr>
        <p:spPr bwMode="auto">
          <a:xfrm>
            <a:off x="4008413" y="4312568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Sampling date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81"/>
          <p:cNvSpPr txBox="1">
            <a:spLocks noChangeArrowheads="1"/>
          </p:cNvSpPr>
          <p:nvPr/>
        </p:nvSpPr>
        <p:spPr bwMode="auto">
          <a:xfrm>
            <a:off x="1763688" y="1797968"/>
            <a:ext cx="3651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in whole wet weight (%)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Chart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51" y="1385218"/>
            <a:ext cx="4981575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 rot="-5400000">
            <a:off x="3122589" y="4691980"/>
            <a:ext cx="781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Jan-09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Text Box 73"/>
          <p:cNvSpPr txBox="1">
            <a:spLocks noChangeArrowheads="1"/>
          </p:cNvSpPr>
          <p:nvPr/>
        </p:nvSpPr>
        <p:spPr bwMode="auto">
          <a:xfrm rot="-5400000">
            <a:off x="3840139" y="4739605"/>
            <a:ext cx="677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Mar-09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Text Box 72"/>
          <p:cNvSpPr txBox="1">
            <a:spLocks noChangeArrowheads="1"/>
          </p:cNvSpPr>
          <p:nvPr/>
        </p:nvSpPr>
        <p:spPr bwMode="auto">
          <a:xfrm rot="-5400000">
            <a:off x="4487838" y="4699919"/>
            <a:ext cx="746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May-09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Text Box 71"/>
          <p:cNvSpPr txBox="1">
            <a:spLocks noChangeArrowheads="1"/>
          </p:cNvSpPr>
          <p:nvPr/>
        </p:nvSpPr>
        <p:spPr bwMode="auto">
          <a:xfrm rot="-5400000">
            <a:off x="5241901" y="4811043"/>
            <a:ext cx="542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Jul-09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Text Box 70"/>
          <p:cNvSpPr txBox="1">
            <a:spLocks noChangeArrowheads="1"/>
          </p:cNvSpPr>
          <p:nvPr/>
        </p:nvSpPr>
        <p:spPr bwMode="auto">
          <a:xfrm rot="-5400000">
            <a:off x="5902301" y="4799930"/>
            <a:ext cx="565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Sep-09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Text Box 69"/>
          <p:cNvSpPr txBox="1">
            <a:spLocks noChangeArrowheads="1"/>
          </p:cNvSpPr>
          <p:nvPr/>
        </p:nvSpPr>
        <p:spPr bwMode="auto">
          <a:xfrm rot="-5400000">
            <a:off x="6573019" y="4821362"/>
            <a:ext cx="554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Dec-09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Text Box 68"/>
          <p:cNvSpPr txBox="1">
            <a:spLocks noChangeArrowheads="1"/>
          </p:cNvSpPr>
          <p:nvPr/>
        </p:nvSpPr>
        <p:spPr bwMode="auto">
          <a:xfrm rot="-5400000">
            <a:off x="2452664" y="4691980"/>
            <a:ext cx="781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22860" rIns="27432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Nov-08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Text Box 67"/>
          <p:cNvSpPr txBox="1">
            <a:spLocks noChangeArrowheads="1"/>
          </p:cNvSpPr>
          <p:nvPr/>
        </p:nvSpPr>
        <p:spPr bwMode="auto">
          <a:xfrm>
            <a:off x="2682851" y="5252368"/>
            <a:ext cx="319087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Text Box 66"/>
          <p:cNvSpPr txBox="1">
            <a:spLocks noChangeArrowheads="1"/>
          </p:cNvSpPr>
          <p:nvPr/>
        </p:nvSpPr>
        <p:spPr bwMode="auto">
          <a:xfrm>
            <a:off x="3348013" y="5252368"/>
            <a:ext cx="319088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Text Box 65"/>
          <p:cNvSpPr txBox="1">
            <a:spLocks noChangeArrowheads="1"/>
          </p:cNvSpPr>
          <p:nvPr/>
        </p:nvSpPr>
        <p:spPr bwMode="auto">
          <a:xfrm>
            <a:off x="4017938" y="5252368"/>
            <a:ext cx="319088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Text Box 64"/>
          <p:cNvSpPr txBox="1">
            <a:spLocks noChangeArrowheads="1"/>
          </p:cNvSpPr>
          <p:nvPr/>
        </p:nvSpPr>
        <p:spPr bwMode="auto">
          <a:xfrm>
            <a:off x="4697388" y="5252368"/>
            <a:ext cx="319088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Text Box 63"/>
          <p:cNvSpPr txBox="1">
            <a:spLocks noChangeArrowheads="1"/>
          </p:cNvSpPr>
          <p:nvPr/>
        </p:nvSpPr>
        <p:spPr bwMode="auto">
          <a:xfrm>
            <a:off x="5356201" y="5252368"/>
            <a:ext cx="319087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Text Box 62"/>
          <p:cNvSpPr txBox="1">
            <a:spLocks noChangeArrowheads="1"/>
          </p:cNvSpPr>
          <p:nvPr/>
        </p:nvSpPr>
        <p:spPr bwMode="auto">
          <a:xfrm>
            <a:off x="6035651" y="5252368"/>
            <a:ext cx="319087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Text Box 61"/>
          <p:cNvSpPr txBox="1">
            <a:spLocks noChangeArrowheads="1"/>
          </p:cNvSpPr>
          <p:nvPr/>
        </p:nvSpPr>
        <p:spPr bwMode="auto">
          <a:xfrm>
            <a:off x="6694463" y="5252368"/>
            <a:ext cx="319088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Text Box 77"/>
          <p:cNvSpPr txBox="1">
            <a:spLocks noChangeArrowheads="1"/>
          </p:cNvSpPr>
          <p:nvPr/>
        </p:nvSpPr>
        <p:spPr bwMode="auto">
          <a:xfrm>
            <a:off x="3686151" y="1340768"/>
            <a:ext cx="319087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CA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4" name="Text Box 60"/>
          <p:cNvSpPr txBox="1">
            <a:spLocks noChangeArrowheads="1"/>
          </p:cNvSpPr>
          <p:nvPr/>
        </p:nvSpPr>
        <p:spPr bwMode="auto">
          <a:xfrm>
            <a:off x="2765401" y="1340768"/>
            <a:ext cx="1431925" cy="87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 Sea Cucumbers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Experimental low density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Experimental medium density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Experimental high density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Seabed control medium density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Suspended control medium density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5" name="Text Box 59"/>
          <p:cNvSpPr txBox="1">
            <a:spLocks noChangeArrowheads="1"/>
          </p:cNvSpPr>
          <p:nvPr/>
        </p:nvSpPr>
        <p:spPr bwMode="auto">
          <a:xfrm>
            <a:off x="4081438" y="1442368"/>
            <a:ext cx="193675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7" name="Rectangle 10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8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Grown in Benthic Cages?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97583"/>
            <a:ext cx="82296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8301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Sea-based trials in </a:t>
            </a:r>
            <a:r>
              <a:rPr lang="en-C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benthic cages under oyster rafts and </a:t>
            </a: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growth of sea </a:t>
            </a:r>
            <a:r>
              <a:rPr lang="en-C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cucumbers (&gt;85% survival from Apr. 13 to Mar. 14)</a:t>
            </a:r>
            <a:endParaRPr lang="en-C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C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(1.5, 5.9,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14.7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Is Containment Required?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508625" y="2060575"/>
            <a:ext cx="32400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All sea cucumbers were removed from a 30 m x 50 m plot</a:t>
            </a:r>
          </a:p>
          <a:p>
            <a:pPr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 permanent transects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60 m long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Divided into 5 m x 4 m Quadrats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93477" y="1556792"/>
            <a:ext cx="8154987" cy="5022850"/>
            <a:chOff x="448740" y="1556792"/>
            <a:chExt cx="8155708" cy="502383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5" r="3668" b="13399"/>
            <a:stretch>
              <a:fillRect/>
            </a:stretch>
          </p:blipFill>
          <p:spPr bwMode="auto">
            <a:xfrm>
              <a:off x="448740" y="1556792"/>
              <a:ext cx="8155708" cy="502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932236" y="1629831"/>
              <a:ext cx="714438" cy="36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100m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 rot="1400842">
              <a:off x="5137042" y="3760676"/>
              <a:ext cx="1003388" cy="27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Removal Plot</a:t>
              </a: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4571842" y="3341493"/>
              <a:ext cx="546148" cy="4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Farm </a:t>
              </a:r>
            </a:p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Cages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3492246" y="2463433"/>
              <a:ext cx="679510" cy="4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Control </a:t>
              </a:r>
            </a:p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Cages</a:t>
              </a:r>
            </a:p>
          </p:txBody>
        </p:sp>
        <p:sp>
          <p:nvSpPr>
            <p:cNvPr id="13" name="Left Brace 12"/>
            <p:cNvSpPr>
              <a:spLocks/>
            </p:cNvSpPr>
            <p:nvPr/>
          </p:nvSpPr>
          <p:spPr bwMode="auto">
            <a:xfrm rot="-3786168">
              <a:off x="4844884" y="4245076"/>
              <a:ext cx="576376" cy="2163954"/>
            </a:xfrm>
            <a:prstGeom prst="leftBrace">
              <a:avLst>
                <a:gd name="adj1" fmla="val 8326"/>
                <a:gd name="adj2" fmla="val 50000"/>
              </a:avLst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dirty="0">
                <a:latin typeface="+mn-lt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1505361">
              <a:off x="4581368" y="5519972"/>
              <a:ext cx="776356" cy="27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sz="12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Transects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67792" y="6093173"/>
              <a:ext cx="3865904" cy="4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CA" altLang="en-US" sz="24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Village Bay, Quadra Island, BC</a:t>
              </a:r>
            </a:p>
          </p:txBody>
        </p:sp>
      </p:grp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436939" y="2133054"/>
            <a:ext cx="32400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All sea cucumbers were removed from a 30 m x 50 m plot</a:t>
            </a:r>
          </a:p>
          <a:p>
            <a:pPr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 permanent transects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60 m long</a:t>
            </a:r>
          </a:p>
          <a:p>
            <a:pPr lvl="1">
              <a:buFont typeface="Arial" pitchFamily="34" charset="0"/>
              <a:buChar char="•"/>
            </a:pPr>
            <a:r>
              <a:rPr lang="en-CA" altLang="en-US" sz="1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Divided into 5 m x 4 m Quadrats</a:t>
            </a:r>
          </a:p>
        </p:txBody>
      </p:sp>
    </p:spTree>
    <p:extLst>
      <p:ext uri="{BB962C8B-B14F-4D97-AF65-F5344CB8AC3E}">
        <p14:creationId xmlns:p14="http://schemas.microsoft.com/office/powerpoint/2010/main" val="34850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Arial" charset="0"/>
                <a:cs typeface="Arial" charset="0"/>
              </a:rPr>
              <a:t>Is Containment Required?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33256"/>
            <a:ext cx="9036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shifts in density suggest that sea cucumbers leave the fa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 in the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Movement back in spring/summer could be from off tenure and/or drop off from oyster gear 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457200" y="1629000"/>
          <a:ext cx="8229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76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Does Sediment Restrict Movement?</a:t>
            </a:r>
          </a:p>
        </p:txBody>
      </p:sp>
      <p:pic>
        <p:nvPicPr>
          <p:cNvPr id="17411" name="Picture 3" descr="C:\Pearce 2\Manuscripts\Cucumber 8 (Movement Substrates, Colleen)\Draft 14 (Re-submitted to NAJA Clean)\Revised Figures (Higher Res)\Figure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566174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3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Does Sediment Restrict Movement?</a:t>
            </a:r>
          </a:p>
        </p:txBody>
      </p:sp>
      <p:pic>
        <p:nvPicPr>
          <p:cNvPr id="18434" name="Picture 2" descr="C:\Pearce 2\Manuscripts\Cucumber 8 (Movement Substrates, Colleen)\Draft 14 (Re-submitted to NAJA Clean)\Revised Figures (Higher Res)\Figure 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8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Does Sediment Restrict Movement?</a:t>
            </a:r>
          </a:p>
        </p:txBody>
      </p:sp>
      <p:pic>
        <p:nvPicPr>
          <p:cNvPr id="19458" name="Picture 2" descr="C:\Pearce 2\Manuscripts\Cucumber 8 (Movement Substrates, Colleen)\Draft 14 (Re-submitted to NAJA Clean)\Revised Figures (Higher Res)\Figure 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4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Fences Restrict Movement?</a:t>
            </a:r>
            <a:endParaRPr lang="en-CA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5472113" cy="4997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fence heights</a:t>
            </a:r>
          </a:p>
          <a:p>
            <a:pPr lvl="1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Halfway to surface (0.5 m) “Low”</a:t>
            </a:r>
          </a:p>
          <a:p>
            <a:pPr lvl="1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Above surface (1.0 m) “High”</a:t>
            </a:r>
          </a:p>
          <a:p>
            <a:pPr lvl="1"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fence types</a:t>
            </a:r>
          </a:p>
          <a:p>
            <a:pPr lvl="1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Vexar mesh (11 mm)</a:t>
            </a:r>
          </a:p>
          <a:p>
            <a:pPr lvl="1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Predator net (10 mm)</a:t>
            </a:r>
          </a:p>
          <a:p>
            <a:pPr lvl="1"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animals</a:t>
            </a:r>
          </a:p>
          <a:p>
            <a:pPr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 for 47 h</a:t>
            </a:r>
          </a:p>
          <a:p>
            <a:pPr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10-ft tanks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51138"/>
            <a:ext cx="41767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2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(Sampling Points)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708104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47656" y="1988840"/>
            <a:ext cx="2788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Out-plant: May/Jun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Collection: Aug/Sep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quadrats per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clams/10 oysters per quadrat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Fences Restrict Movement?</a:t>
            </a:r>
            <a:endParaRPr lang="en-CA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6119813"/>
            <a:ext cx="7416800" cy="54927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only effective fencing is above the water surface.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1738"/>
            <a:ext cx="482441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IMAG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9438"/>
            <a:ext cx="18161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MAG0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9438"/>
            <a:ext cx="182562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Sea Cucumber 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Environmental Services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4459"/>
            <a:ext cx="7452320" cy="509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7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charset="0"/>
                <a:cs typeface="Arial" charset="0"/>
              </a:rPr>
              <a:t>Sea Cucumber </a:t>
            </a: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Environmental </a:t>
            </a:r>
            <a:r>
              <a:rPr lang="en-CA" dirty="0">
                <a:latin typeface="Arial" charset="0"/>
                <a:cs typeface="Arial" charset="0"/>
              </a:rPr>
              <a:t>Services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5719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charset="0"/>
                <a:cs typeface="Arial" charset="0"/>
              </a:rPr>
              <a:t>Geoduck Aquaculture</a:t>
            </a:r>
          </a:p>
        </p:txBody>
      </p:sp>
      <p:pic>
        <p:nvPicPr>
          <p:cNvPr id="23554" name="Picture 2" descr="C:\Pearce 2\Photos\Work Photos\Geoduck Washington Trip (July 2005)\Geoduck WashingtonTrip (July 2005)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0476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013176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HQP</a:t>
            </a:r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Dr. Alhambra Martínez Cubillo (Post-doc, Longline Environment Ltd.)</a:t>
            </a: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en-C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Dr.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João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Gomes Ferreira (Universidade Nova de Lisboa), Dr. Rob Marshall (Mac’s Oysters Ltd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Cheney (Pacific Shellfish Institute), Bobbi Hudson (Pacific Shellfish Institute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</a:p>
        </p:txBody>
      </p:sp>
    </p:spTree>
    <p:extLst>
      <p:ext uri="{BB962C8B-B14F-4D97-AF65-F5344CB8AC3E}">
        <p14:creationId xmlns:p14="http://schemas.microsoft.com/office/powerpoint/2010/main" val="152724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Geoduck Environmental Services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6224"/>
            <a:ext cx="6714109" cy="46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3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Geoduck Environmental Services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84776" cy="419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488" y="5517232"/>
            <a:ext cx="8043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represents a potential nutrient-credit trading value of over USD 1850 per year, which would add 1.48% to the annual profit (USD 124,900) from the clam sales (i.e. the provisioning service). A scaling exercise applied to the whole of Puget Sound estimated that cultured geoducks provide a significant ecosystem service, of the order of 11,462 PEQ per year (about USD 470,600) in removing primary symptoms of eutrophication, at the level of the whole water body.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6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charset="0"/>
                <a:cs typeface="Arial" charset="0"/>
              </a:rPr>
              <a:t>Shellfish Aquaculture and AIS</a:t>
            </a:r>
            <a:endParaRPr lang="en-CA" sz="4000" dirty="0" smtClean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501317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HQP</a:t>
            </a:r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Julia Savery (Undergraduate, VIU)</a:t>
            </a: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en-C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Dr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Tom Therriault (DFO), Lyanne Curtis (DFO), Vanessa Hodes (DFO), Jocelyn Nelson (DFO), Callie Wasser (DFO)</a:t>
            </a: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SPERA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dcbcpbsna01a\Invertebrates\Lyanne Burgoyne\SPERA AIS mitigation project_January 17 2019\AIS July pics green\P727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1306"/>
            <a:ext cx="6108171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charset="0"/>
                <a:cs typeface="Arial" charset="0"/>
              </a:rPr>
              <a:t>Shellfish Aquaculture and AIS</a:t>
            </a:r>
            <a:endParaRPr lang="en-CA" sz="4000" dirty="0" smtClean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929" y="5301208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: control, dunk (5 times), pressure washing at 2000 and 3000 PSI for 10, 20, and 30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Examine reduction in total biofouling, AIS, and other species</a:t>
            </a:r>
          </a:p>
        </p:txBody>
      </p:sp>
      <p:pic>
        <p:nvPicPr>
          <p:cNvPr id="2050" name="Picture 2" descr="\\dcbcpbsna01a\Invertebrates\Lyanne Burgoyne\SPERA AIS mitigation project_January 17 2019\AIS July pics green\P727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97" y="1412776"/>
            <a:ext cx="6192688" cy="34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4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charset="0"/>
                <a:cs typeface="Arial" charset="0"/>
              </a:rPr>
              <a:t>Shellfish Aquaculture and AIS</a:t>
            </a:r>
            <a:endParaRPr lang="en-CA" sz="4000" dirty="0" smtClean="0">
              <a:latin typeface="Arial" charset="0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91328" cy="421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4000" dirty="0" smtClean="0">
                <a:latin typeface="Arial" charset="0"/>
                <a:cs typeface="Arial" charset="0"/>
              </a:rPr>
              <a:t>Shellfish Aquaculture and AIS</a:t>
            </a:r>
            <a:endParaRPr lang="en-CA" sz="40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3930"/>
            <a:ext cx="6192688" cy="52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(Concentrations)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3" y="1629092"/>
            <a:ext cx="7718677" cy="4896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94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C:\Pearce 2\Research Program Profile\Aquaculture R&amp;D Review 2014\ACRDP (Sea Cucumber)\IMG_02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8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(Concentrations)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9182"/>
            <a:ext cx="8514576" cy="3672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26265" y="20048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Clams</a:t>
            </a:r>
            <a:endParaRPr lang="en-C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6726" y="20048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Oysters</a:t>
            </a:r>
            <a:endParaRPr lang="en-C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265" y="38419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C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528" y="38408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</a:t>
            </a:r>
            <a:endParaRPr lang="en-C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5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(Sizes)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9" y="1556792"/>
            <a:ext cx="7287517" cy="492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2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(Particle Composition)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327656-15A3-495E-A492-BA5EC3446ECF}"/>
              </a:ext>
            </a:extLst>
          </p:cNvPr>
          <p:cNvSpPr txBox="1">
            <a:spLocks/>
          </p:cNvSpPr>
          <p:nvPr/>
        </p:nvSpPr>
        <p:spPr>
          <a:xfrm>
            <a:off x="539552" y="6021288"/>
            <a:ext cx="6624736" cy="641650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particles under FTIR: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~73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% error rate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shellfish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83% error rate for water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7085"/>
            <a:ext cx="7286630" cy="4248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5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648071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Microplastics (Depuration)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6" y="2204864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11009" cy="31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5661248"/>
            <a:ext cx="756084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Cultured oysters kept in the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under “non-plastic”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285750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Putative microplastic concentrations examined at 0, 1, 3, 5, and 10 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1650</Words>
  <Application>Microsoft Office PowerPoint</Application>
  <PresentationFormat>On-screen Show (4:3)</PresentationFormat>
  <Paragraphs>356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DFO Shellfish Aquaculture Research Update</vt:lpstr>
      <vt:lpstr>Talk Overview</vt:lpstr>
      <vt:lpstr>Microplastics</vt:lpstr>
      <vt:lpstr>Microplastics (Sampling Points)</vt:lpstr>
      <vt:lpstr>Microplastics (Concentrations)</vt:lpstr>
      <vt:lpstr>Microplastics (Concentrations)</vt:lpstr>
      <vt:lpstr>Microplastics (Sizes)</vt:lpstr>
      <vt:lpstr>Microplastics (Particle Composition)</vt:lpstr>
      <vt:lpstr>Microplastics (Depuration)</vt:lpstr>
      <vt:lpstr>Microplastics (Depuration)</vt:lpstr>
      <vt:lpstr>Microplastics (Growth and Genomics)</vt:lpstr>
      <vt:lpstr>Microplastics (Growth)</vt:lpstr>
      <vt:lpstr>Microplastics (Genomics)</vt:lpstr>
      <vt:lpstr>Microplastics (Genomics)</vt:lpstr>
      <vt:lpstr>Sea Urchins</vt:lpstr>
      <vt:lpstr>Sea Urchins</vt:lpstr>
      <vt:lpstr>Sea Urchins</vt:lpstr>
      <vt:lpstr>Sea Urchins</vt:lpstr>
      <vt:lpstr>Sea Urchins</vt:lpstr>
      <vt:lpstr>Sea Urchins</vt:lpstr>
      <vt:lpstr>Sea Urchins</vt:lpstr>
      <vt:lpstr>Sea Urchins</vt:lpstr>
      <vt:lpstr>Sea Urchins</vt:lpstr>
      <vt:lpstr>Sea Urchins (Transportation)</vt:lpstr>
      <vt:lpstr>Sea Urchins (Future Work)</vt:lpstr>
      <vt:lpstr>Sea Cucumbers</vt:lpstr>
      <vt:lpstr>Ingest/Digest Farm Waste?</vt:lpstr>
      <vt:lpstr>Impact Organic Accumulation?</vt:lpstr>
      <vt:lpstr>Seek Out Areas of High Organics?</vt:lpstr>
      <vt:lpstr>Seek Out Areas of High Organics?</vt:lpstr>
      <vt:lpstr>Seek Out Areas of High Organics?</vt:lpstr>
      <vt:lpstr>Grown in Suspended Cages?</vt:lpstr>
      <vt:lpstr>Grown in Benthic Cages?</vt:lpstr>
      <vt:lpstr>Is Containment Required?</vt:lpstr>
      <vt:lpstr>Is Containment Required?</vt:lpstr>
      <vt:lpstr>Does Sediment Restrict Movement?</vt:lpstr>
      <vt:lpstr>Does Sediment Restrict Movement?</vt:lpstr>
      <vt:lpstr>Does Sediment Restrict Movement?</vt:lpstr>
      <vt:lpstr>Do Fences Restrict Movement?</vt:lpstr>
      <vt:lpstr>Do Fences Restrict Movement?</vt:lpstr>
      <vt:lpstr>Sea Cucumber  Environmental Services</vt:lpstr>
      <vt:lpstr>Sea Cucumber  Environmental Services</vt:lpstr>
      <vt:lpstr>Geoduck Aquaculture</vt:lpstr>
      <vt:lpstr>Geoduck Environmental Services</vt:lpstr>
      <vt:lpstr>Geoduck Environmental Services</vt:lpstr>
      <vt:lpstr>Shellfish Aquaculture and AIS</vt:lpstr>
      <vt:lpstr>Shellfish Aquaculture and AIS</vt:lpstr>
      <vt:lpstr>Shellfish Aquaculture and AIS</vt:lpstr>
      <vt:lpstr>Shellfish Aquaculture and AIS</vt:lpstr>
      <vt:lpstr>PowerPoint Presentation</vt:lpstr>
    </vt:vector>
  </TitlesOfParts>
  <Company>DFO-MPO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 Aquaculture Research</dc:title>
  <dc:creator>Unknown</dc:creator>
  <cp:lastModifiedBy>Chris Pearce</cp:lastModifiedBy>
  <cp:revision>66</cp:revision>
  <dcterms:created xsi:type="dcterms:W3CDTF">2018-09-12T19:51:34Z</dcterms:created>
  <dcterms:modified xsi:type="dcterms:W3CDTF">2019-04-29T22:52:15Z</dcterms:modified>
</cp:coreProperties>
</file>